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682" r:id="rId2"/>
  </p:sldMasterIdLst>
  <p:notesMasterIdLst>
    <p:notesMasterId r:id="rId33"/>
  </p:notesMasterIdLst>
  <p:handoutMasterIdLst>
    <p:handoutMasterId r:id="rId34"/>
  </p:handoutMasterIdLst>
  <p:sldIdLst>
    <p:sldId id="657" r:id="rId3"/>
    <p:sldId id="691" r:id="rId4"/>
    <p:sldId id="693" r:id="rId5"/>
    <p:sldId id="692" r:id="rId6"/>
    <p:sldId id="727" r:id="rId7"/>
    <p:sldId id="752" r:id="rId8"/>
    <p:sldId id="758" r:id="rId9"/>
    <p:sldId id="754" r:id="rId10"/>
    <p:sldId id="759" r:id="rId11"/>
    <p:sldId id="701" r:id="rId12"/>
    <p:sldId id="702" r:id="rId13"/>
    <p:sldId id="703" r:id="rId14"/>
    <p:sldId id="724" r:id="rId15"/>
    <p:sldId id="705" r:id="rId16"/>
    <p:sldId id="723" r:id="rId17"/>
    <p:sldId id="734" r:id="rId18"/>
    <p:sldId id="739" r:id="rId19"/>
    <p:sldId id="747" r:id="rId20"/>
    <p:sldId id="756" r:id="rId21"/>
    <p:sldId id="749" r:id="rId22"/>
    <p:sldId id="762" r:id="rId23"/>
    <p:sldId id="761" r:id="rId24"/>
    <p:sldId id="763" r:id="rId25"/>
    <p:sldId id="764" r:id="rId26"/>
    <p:sldId id="765" r:id="rId27"/>
    <p:sldId id="766" r:id="rId28"/>
    <p:sldId id="767" r:id="rId29"/>
    <p:sldId id="768" r:id="rId30"/>
    <p:sldId id="760" r:id="rId31"/>
    <p:sldId id="732" r:id="rId32"/>
  </p:sldIdLst>
  <p:sldSz cx="12192000" cy="6858000"/>
  <p:notesSz cx="9309100" cy="7023100"/>
  <p:defaultTextStyle>
    <a:defPPr>
      <a:defRPr lang="en-US"/>
    </a:defPPr>
    <a:lvl1pPr algn="l" rtl="0" fontAlgn="base">
      <a:spcBef>
        <a:spcPct val="20000"/>
      </a:spcBef>
      <a:spcAft>
        <a:spcPct val="0"/>
      </a:spcAft>
      <a:buChar char="•"/>
      <a:defRPr sz="4400" kern="1200">
        <a:solidFill>
          <a:schemeClr val="tx2"/>
        </a:solidFill>
        <a:latin typeface="Arial Black" pitchFamily="34" charset="0"/>
        <a:ea typeface="+mn-ea"/>
        <a:cs typeface="+mn-cs"/>
      </a:defRPr>
    </a:lvl1pPr>
    <a:lvl2pPr marL="457200" algn="l" rtl="0" fontAlgn="base">
      <a:spcBef>
        <a:spcPct val="20000"/>
      </a:spcBef>
      <a:spcAft>
        <a:spcPct val="0"/>
      </a:spcAft>
      <a:buChar char="•"/>
      <a:defRPr sz="4400" kern="1200">
        <a:solidFill>
          <a:schemeClr val="tx2"/>
        </a:solidFill>
        <a:latin typeface="Arial Black" pitchFamily="34" charset="0"/>
        <a:ea typeface="+mn-ea"/>
        <a:cs typeface="+mn-cs"/>
      </a:defRPr>
    </a:lvl2pPr>
    <a:lvl3pPr marL="914400" algn="l" rtl="0" fontAlgn="base">
      <a:spcBef>
        <a:spcPct val="20000"/>
      </a:spcBef>
      <a:spcAft>
        <a:spcPct val="0"/>
      </a:spcAft>
      <a:buChar char="•"/>
      <a:defRPr sz="4400" kern="1200">
        <a:solidFill>
          <a:schemeClr val="tx2"/>
        </a:solidFill>
        <a:latin typeface="Arial Black" pitchFamily="34" charset="0"/>
        <a:ea typeface="+mn-ea"/>
        <a:cs typeface="+mn-cs"/>
      </a:defRPr>
    </a:lvl3pPr>
    <a:lvl4pPr marL="1371600" algn="l" rtl="0" fontAlgn="base">
      <a:spcBef>
        <a:spcPct val="20000"/>
      </a:spcBef>
      <a:spcAft>
        <a:spcPct val="0"/>
      </a:spcAft>
      <a:buChar char="•"/>
      <a:defRPr sz="4400" kern="1200">
        <a:solidFill>
          <a:schemeClr val="tx2"/>
        </a:solidFill>
        <a:latin typeface="Arial Black" pitchFamily="34" charset="0"/>
        <a:ea typeface="+mn-ea"/>
        <a:cs typeface="+mn-cs"/>
      </a:defRPr>
    </a:lvl4pPr>
    <a:lvl5pPr marL="1828800" algn="l" rtl="0" fontAlgn="base">
      <a:spcBef>
        <a:spcPct val="20000"/>
      </a:spcBef>
      <a:spcAft>
        <a:spcPct val="0"/>
      </a:spcAft>
      <a:buChar char="•"/>
      <a:defRPr sz="4400" kern="1200">
        <a:solidFill>
          <a:schemeClr val="tx2"/>
        </a:solidFill>
        <a:latin typeface="Arial Black" pitchFamily="34" charset="0"/>
        <a:ea typeface="+mn-ea"/>
        <a:cs typeface="+mn-cs"/>
      </a:defRPr>
    </a:lvl5pPr>
    <a:lvl6pPr marL="2286000" algn="l" defTabSz="914400" rtl="0" eaLnBrk="1" latinLnBrk="0" hangingPunct="1">
      <a:defRPr sz="4400" kern="1200">
        <a:solidFill>
          <a:schemeClr val="tx2"/>
        </a:solidFill>
        <a:latin typeface="Arial Black" pitchFamily="34" charset="0"/>
        <a:ea typeface="+mn-ea"/>
        <a:cs typeface="+mn-cs"/>
      </a:defRPr>
    </a:lvl6pPr>
    <a:lvl7pPr marL="2743200" algn="l" defTabSz="914400" rtl="0" eaLnBrk="1" latinLnBrk="0" hangingPunct="1">
      <a:defRPr sz="4400" kern="1200">
        <a:solidFill>
          <a:schemeClr val="tx2"/>
        </a:solidFill>
        <a:latin typeface="Arial Black" pitchFamily="34" charset="0"/>
        <a:ea typeface="+mn-ea"/>
        <a:cs typeface="+mn-cs"/>
      </a:defRPr>
    </a:lvl7pPr>
    <a:lvl8pPr marL="3200400" algn="l" defTabSz="914400" rtl="0" eaLnBrk="1" latinLnBrk="0" hangingPunct="1">
      <a:defRPr sz="4400" kern="1200">
        <a:solidFill>
          <a:schemeClr val="tx2"/>
        </a:solidFill>
        <a:latin typeface="Arial Black" pitchFamily="34" charset="0"/>
        <a:ea typeface="+mn-ea"/>
        <a:cs typeface="+mn-cs"/>
      </a:defRPr>
    </a:lvl8pPr>
    <a:lvl9pPr marL="3657600" algn="l" defTabSz="914400" rtl="0" eaLnBrk="1" latinLnBrk="0" hangingPunct="1">
      <a:defRPr sz="4400" kern="1200">
        <a:solidFill>
          <a:schemeClr val="tx2"/>
        </a:solidFill>
        <a:latin typeface="Arial Black"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13" userDrawn="1">
          <p15:clr>
            <a:srgbClr val="A4A3A4"/>
          </p15:clr>
        </p15:guide>
        <p15:guide id="2" pos="293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Boentges" initials="CB" lastIdx="1" clrIdx="0">
    <p:extLst>
      <p:ext uri="{19B8F6BF-5375-455C-9EA6-DF929625EA0E}">
        <p15:presenceInfo xmlns:p15="http://schemas.microsoft.com/office/powerpoint/2012/main" userId="S-1-5-21-4235035007-1445602793-1139101229-8175" providerId="AD"/>
      </p:ext>
    </p:extLst>
  </p:cmAuthor>
  <p:cmAuthor id="2" name="Edgar Segovia" initials="ES" lastIdx="1" clrIdx="1">
    <p:extLst>
      <p:ext uri="{19B8F6BF-5375-455C-9EA6-DF929625EA0E}">
        <p15:presenceInfo xmlns:p15="http://schemas.microsoft.com/office/powerpoint/2012/main" userId="S::Edgar.Segovia@wginc.com::e484044b-1891-4b04-ac52-a77ff09663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0099"/>
    <a:srgbClr val="009900"/>
    <a:srgbClr val="FF6600"/>
    <a:srgbClr val="FF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89381" autoAdjust="0"/>
  </p:normalViewPr>
  <p:slideViewPr>
    <p:cSldViewPr snapToGrid="0">
      <p:cViewPr varScale="1">
        <p:scale>
          <a:sx n="110" d="100"/>
          <a:sy n="110" d="100"/>
        </p:scale>
        <p:origin x="558" y="102"/>
      </p:cViewPr>
      <p:guideLst>
        <p:guide orient="horz" pos="2160"/>
        <p:guide pos="3840"/>
      </p:guideLst>
    </p:cSldViewPr>
  </p:slideViewPr>
  <p:outlineViewPr>
    <p:cViewPr>
      <p:scale>
        <a:sx n="33" d="100"/>
        <a:sy n="33" d="100"/>
      </p:scale>
      <p:origin x="0" y="-32850"/>
    </p:cViewPr>
  </p:outlineViewPr>
  <p:notesTextViewPr>
    <p:cViewPr>
      <p:scale>
        <a:sx n="3" d="2"/>
        <a:sy n="3" d="2"/>
      </p:scale>
      <p:origin x="0" y="0"/>
    </p:cViewPr>
  </p:notesTextViewPr>
  <p:sorterViewPr>
    <p:cViewPr>
      <p:scale>
        <a:sx n="75" d="100"/>
        <a:sy n="75" d="100"/>
      </p:scale>
      <p:origin x="0" y="0"/>
    </p:cViewPr>
  </p:sorterViewPr>
  <p:notesViewPr>
    <p:cSldViewPr snapToGrid="0">
      <p:cViewPr>
        <p:scale>
          <a:sx n="100" d="100"/>
          <a:sy n="100" d="100"/>
        </p:scale>
        <p:origin x="3498" y="-312"/>
      </p:cViewPr>
      <p:guideLst>
        <p:guide orient="horz" pos="2213"/>
        <p:guide pos="293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91DEA-E1B5-45C3-A4D7-ED140DC7DDB1}"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EC479ECB-2ACF-42B8-A275-F8F32B574367}">
      <dgm:prSet phldrT="[Text]"/>
      <dgm:spPr/>
      <dgm:t>
        <a:bodyPr/>
        <a:lstStyle/>
        <a:p>
          <a:r>
            <a:rPr lang="en-US" dirty="0"/>
            <a:t>Estimate: $2,462,852.65</a:t>
          </a:r>
        </a:p>
        <a:p>
          <a:r>
            <a:rPr lang="en-US" dirty="0"/>
            <a:t>Calendar days: </a:t>
          </a:r>
        </a:p>
        <a:p>
          <a:r>
            <a:rPr lang="en-US" dirty="0"/>
            <a:t>297 days</a:t>
          </a:r>
        </a:p>
      </dgm:t>
    </dgm:pt>
    <dgm:pt modelId="{9A6A40F0-145A-48AD-BDE6-0413AFC32186}" type="parTrans" cxnId="{B415A698-CE4A-4B1D-A1F4-43FDB4AE7609}">
      <dgm:prSet/>
      <dgm:spPr/>
      <dgm:t>
        <a:bodyPr/>
        <a:lstStyle/>
        <a:p>
          <a:endParaRPr lang="en-US"/>
        </a:p>
      </dgm:t>
    </dgm:pt>
    <dgm:pt modelId="{5854F0B8-2BA4-4519-8FF6-8DF11EC17925}" type="sibTrans" cxnId="{B415A698-CE4A-4B1D-A1F4-43FDB4AE7609}">
      <dgm:prSet/>
      <dgm:spPr/>
      <dgm:t>
        <a:bodyPr/>
        <a:lstStyle/>
        <a:p>
          <a:endParaRPr lang="en-US"/>
        </a:p>
      </dgm:t>
    </dgm:pt>
    <dgm:pt modelId="{7E45E0B1-39A0-4D7A-9060-28DAD8DE7316}" type="pres">
      <dgm:prSet presAssocID="{FC891DEA-E1B5-45C3-A4D7-ED140DC7DDB1}" presName="diagram" presStyleCnt="0">
        <dgm:presLayoutVars>
          <dgm:dir/>
          <dgm:resizeHandles val="exact"/>
        </dgm:presLayoutVars>
      </dgm:prSet>
      <dgm:spPr/>
    </dgm:pt>
    <dgm:pt modelId="{9C067E99-51E9-4ADD-A2CD-2359EB52DA1D}" type="pres">
      <dgm:prSet presAssocID="{EC479ECB-2ACF-42B8-A275-F8F32B574367}" presName="node" presStyleLbl="node1" presStyleIdx="0" presStyleCnt="1" custScaleX="115909" custScaleY="109846" custLinFactNeighborX="-706" custLinFactNeighborY="54">
        <dgm:presLayoutVars>
          <dgm:bulletEnabled val="1"/>
        </dgm:presLayoutVars>
      </dgm:prSet>
      <dgm:spPr/>
    </dgm:pt>
  </dgm:ptLst>
  <dgm:cxnLst>
    <dgm:cxn modelId="{6DD2D50B-F812-4292-9BE0-C493065CE43F}" type="presOf" srcId="{FC891DEA-E1B5-45C3-A4D7-ED140DC7DDB1}" destId="{7E45E0B1-39A0-4D7A-9060-28DAD8DE7316}" srcOrd="0" destOrd="0" presId="urn:microsoft.com/office/officeart/2005/8/layout/default"/>
    <dgm:cxn modelId="{B415A698-CE4A-4B1D-A1F4-43FDB4AE7609}" srcId="{FC891DEA-E1B5-45C3-A4D7-ED140DC7DDB1}" destId="{EC479ECB-2ACF-42B8-A275-F8F32B574367}" srcOrd="0" destOrd="0" parTransId="{9A6A40F0-145A-48AD-BDE6-0413AFC32186}" sibTransId="{5854F0B8-2BA4-4519-8FF6-8DF11EC17925}"/>
    <dgm:cxn modelId="{E0491DF1-0CA4-40D5-8288-8DA514251E27}" type="presOf" srcId="{EC479ECB-2ACF-42B8-A275-F8F32B574367}" destId="{9C067E99-51E9-4ADD-A2CD-2359EB52DA1D}" srcOrd="0" destOrd="0" presId="urn:microsoft.com/office/officeart/2005/8/layout/default"/>
    <dgm:cxn modelId="{7F42AAE0-89A0-497A-8EA8-122AB4D14F8E}" type="presParOf" srcId="{7E45E0B1-39A0-4D7A-9060-28DAD8DE7316}" destId="{9C067E99-51E9-4ADD-A2CD-2359EB52DA1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67E99-51E9-4ADD-A2CD-2359EB52DA1D}">
      <dsp:nvSpPr>
        <dsp:cNvPr id="0" name=""/>
        <dsp:cNvSpPr/>
      </dsp:nvSpPr>
      <dsp:spPr>
        <a:xfrm>
          <a:off x="1143390" y="4244"/>
          <a:ext cx="7658924" cy="435497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32410" tIns="232410" rIns="232410" bIns="232410" numCol="1" spcCol="1270" anchor="ctr" anchorCtr="0">
          <a:noAutofit/>
        </a:bodyPr>
        <a:lstStyle/>
        <a:p>
          <a:pPr marL="0" lvl="0" indent="0" algn="ctr" defTabSz="2711450">
            <a:lnSpc>
              <a:spcPct val="90000"/>
            </a:lnSpc>
            <a:spcBef>
              <a:spcPct val="0"/>
            </a:spcBef>
            <a:spcAft>
              <a:spcPct val="35000"/>
            </a:spcAft>
            <a:buNone/>
          </a:pPr>
          <a:r>
            <a:rPr lang="en-US" sz="6100" kern="1200" dirty="0"/>
            <a:t>Estimate: $2,462,852.65</a:t>
          </a:r>
        </a:p>
        <a:p>
          <a:pPr marL="0" lvl="0" indent="0" algn="ctr" defTabSz="2711450">
            <a:lnSpc>
              <a:spcPct val="90000"/>
            </a:lnSpc>
            <a:spcBef>
              <a:spcPct val="0"/>
            </a:spcBef>
            <a:spcAft>
              <a:spcPct val="35000"/>
            </a:spcAft>
            <a:buNone/>
          </a:pPr>
          <a:r>
            <a:rPr lang="en-US" sz="6100" kern="1200" dirty="0"/>
            <a:t>Calendar days: </a:t>
          </a:r>
        </a:p>
        <a:p>
          <a:pPr marL="0" lvl="0" indent="0" algn="ctr" defTabSz="2711450">
            <a:lnSpc>
              <a:spcPct val="90000"/>
            </a:lnSpc>
            <a:spcBef>
              <a:spcPct val="0"/>
            </a:spcBef>
            <a:spcAft>
              <a:spcPct val="35000"/>
            </a:spcAft>
            <a:buNone/>
          </a:pPr>
          <a:r>
            <a:rPr lang="en-US" sz="6100" kern="1200" dirty="0"/>
            <a:t>297 days</a:t>
          </a:r>
        </a:p>
      </dsp:txBody>
      <dsp:txXfrm>
        <a:off x="1143390" y="4244"/>
        <a:ext cx="7658924" cy="435497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4033523" cy="351036"/>
          </a:xfrm>
          <a:prstGeom prst="rect">
            <a:avLst/>
          </a:prstGeom>
          <a:noFill/>
          <a:ln w="9525">
            <a:noFill/>
            <a:miter lim="800000"/>
            <a:headEnd/>
            <a:tailEnd/>
          </a:ln>
          <a:effectLst/>
        </p:spPr>
        <p:txBody>
          <a:bodyPr vert="horz" wrap="square" lIns="93241" tIns="46622" rIns="93241" bIns="46622" numCol="1" anchor="t" anchorCtr="0" compatLnSpc="1">
            <a:prstTxWarp prst="textNoShape">
              <a:avLst/>
            </a:prstTxWarp>
          </a:bodyPr>
          <a:lstStyle>
            <a:lvl1pPr defTabSz="933730">
              <a:spcBef>
                <a:spcPct val="0"/>
              </a:spcBef>
              <a:buFontTx/>
              <a:buNone/>
              <a:defRPr sz="1200">
                <a:solidFill>
                  <a:schemeClr val="tx1"/>
                </a:solidFill>
                <a:latin typeface="Arial" charset="0"/>
              </a:defRPr>
            </a:lvl1pPr>
          </a:lstStyle>
          <a:p>
            <a:endParaRPr lang="en-US" dirty="0"/>
          </a:p>
        </p:txBody>
      </p:sp>
      <p:sp>
        <p:nvSpPr>
          <p:cNvPr id="131075" name="Rectangle 3"/>
          <p:cNvSpPr>
            <a:spLocks noGrp="1" noChangeArrowheads="1"/>
          </p:cNvSpPr>
          <p:nvPr>
            <p:ph type="dt" sz="quarter" idx="1"/>
          </p:nvPr>
        </p:nvSpPr>
        <p:spPr bwMode="auto">
          <a:xfrm>
            <a:off x="5275577" y="0"/>
            <a:ext cx="4033523" cy="351036"/>
          </a:xfrm>
          <a:prstGeom prst="rect">
            <a:avLst/>
          </a:prstGeom>
          <a:noFill/>
          <a:ln w="9525">
            <a:noFill/>
            <a:miter lim="800000"/>
            <a:headEnd/>
            <a:tailEnd/>
          </a:ln>
          <a:effectLst/>
        </p:spPr>
        <p:txBody>
          <a:bodyPr vert="horz" wrap="square" lIns="93241" tIns="46622" rIns="93241" bIns="46622" numCol="1" anchor="t" anchorCtr="0" compatLnSpc="1">
            <a:prstTxWarp prst="textNoShape">
              <a:avLst/>
            </a:prstTxWarp>
          </a:bodyPr>
          <a:lstStyle>
            <a:lvl1pPr algn="r" defTabSz="933730">
              <a:spcBef>
                <a:spcPct val="0"/>
              </a:spcBef>
              <a:buFontTx/>
              <a:buNone/>
              <a:defRPr sz="1200">
                <a:solidFill>
                  <a:schemeClr val="tx1"/>
                </a:solidFill>
                <a:latin typeface="Arial" charset="0"/>
              </a:defRPr>
            </a:lvl1pPr>
          </a:lstStyle>
          <a:p>
            <a:endParaRPr lang="en-US" dirty="0"/>
          </a:p>
        </p:txBody>
      </p:sp>
      <p:sp>
        <p:nvSpPr>
          <p:cNvPr id="131076" name="Rectangle 4"/>
          <p:cNvSpPr>
            <a:spLocks noGrp="1" noChangeArrowheads="1"/>
          </p:cNvSpPr>
          <p:nvPr>
            <p:ph type="ftr" sz="quarter" idx="2"/>
          </p:nvPr>
        </p:nvSpPr>
        <p:spPr bwMode="auto">
          <a:xfrm>
            <a:off x="0" y="6672066"/>
            <a:ext cx="4033523" cy="351035"/>
          </a:xfrm>
          <a:prstGeom prst="rect">
            <a:avLst/>
          </a:prstGeom>
          <a:noFill/>
          <a:ln w="9525">
            <a:noFill/>
            <a:miter lim="800000"/>
            <a:headEnd/>
            <a:tailEnd/>
          </a:ln>
          <a:effectLst/>
        </p:spPr>
        <p:txBody>
          <a:bodyPr vert="horz" wrap="square" lIns="93241" tIns="46622" rIns="93241" bIns="46622" numCol="1" anchor="b" anchorCtr="0" compatLnSpc="1">
            <a:prstTxWarp prst="textNoShape">
              <a:avLst/>
            </a:prstTxWarp>
          </a:bodyPr>
          <a:lstStyle>
            <a:lvl1pPr defTabSz="933730">
              <a:spcBef>
                <a:spcPct val="0"/>
              </a:spcBef>
              <a:buFontTx/>
              <a:buNone/>
              <a:defRPr sz="1200">
                <a:solidFill>
                  <a:schemeClr val="tx1"/>
                </a:solidFill>
                <a:latin typeface="Arial" charset="0"/>
              </a:defRPr>
            </a:lvl1pPr>
          </a:lstStyle>
          <a:p>
            <a:endParaRPr lang="en-US" dirty="0"/>
          </a:p>
        </p:txBody>
      </p:sp>
      <p:sp>
        <p:nvSpPr>
          <p:cNvPr id="131077" name="Rectangle 5"/>
          <p:cNvSpPr>
            <a:spLocks noGrp="1" noChangeArrowheads="1"/>
          </p:cNvSpPr>
          <p:nvPr>
            <p:ph type="sldNum" sz="quarter" idx="3"/>
          </p:nvPr>
        </p:nvSpPr>
        <p:spPr bwMode="auto">
          <a:xfrm>
            <a:off x="5275577" y="6672066"/>
            <a:ext cx="4033523" cy="351035"/>
          </a:xfrm>
          <a:prstGeom prst="rect">
            <a:avLst/>
          </a:prstGeom>
          <a:noFill/>
          <a:ln w="9525">
            <a:noFill/>
            <a:miter lim="800000"/>
            <a:headEnd/>
            <a:tailEnd/>
          </a:ln>
          <a:effectLst/>
        </p:spPr>
        <p:txBody>
          <a:bodyPr vert="horz" wrap="square" lIns="93241" tIns="46622" rIns="93241" bIns="46622" numCol="1" anchor="b" anchorCtr="0" compatLnSpc="1">
            <a:prstTxWarp prst="textNoShape">
              <a:avLst/>
            </a:prstTxWarp>
          </a:bodyPr>
          <a:lstStyle>
            <a:lvl1pPr algn="r" defTabSz="933730">
              <a:spcBef>
                <a:spcPct val="0"/>
              </a:spcBef>
              <a:buFontTx/>
              <a:buNone/>
              <a:defRPr sz="1200">
                <a:solidFill>
                  <a:schemeClr val="tx1"/>
                </a:solidFill>
                <a:latin typeface="Arial" charset="0"/>
              </a:defRPr>
            </a:lvl1pPr>
          </a:lstStyle>
          <a:p>
            <a:fld id="{8C915625-634F-43A9-BFAE-F8FF18CA2E42}" type="slidenum">
              <a:rPr lang="en-US"/>
              <a:pPr/>
              <a:t>‹#›</a:t>
            </a:fld>
            <a:endParaRPr lang="en-US" dirty="0"/>
          </a:p>
        </p:txBody>
      </p:sp>
    </p:spTree>
    <p:extLst>
      <p:ext uri="{BB962C8B-B14F-4D97-AF65-F5344CB8AC3E}">
        <p14:creationId xmlns:p14="http://schemas.microsoft.com/office/powerpoint/2010/main" val="4217048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033523" cy="351036"/>
          </a:xfrm>
          <a:prstGeom prst="rect">
            <a:avLst/>
          </a:prstGeom>
          <a:noFill/>
          <a:ln w="9525">
            <a:noFill/>
            <a:miter lim="800000"/>
            <a:headEnd/>
            <a:tailEnd/>
          </a:ln>
          <a:effectLst/>
        </p:spPr>
        <p:txBody>
          <a:bodyPr vert="horz" wrap="square" lIns="93241" tIns="46622" rIns="93241" bIns="46622" numCol="1" anchor="t" anchorCtr="0" compatLnSpc="1">
            <a:prstTxWarp prst="textNoShape">
              <a:avLst/>
            </a:prstTxWarp>
          </a:bodyPr>
          <a:lstStyle>
            <a:lvl1pPr defTabSz="933730">
              <a:spcBef>
                <a:spcPct val="0"/>
              </a:spcBef>
              <a:buFontTx/>
              <a:buNone/>
              <a:defRPr sz="1200">
                <a:solidFill>
                  <a:schemeClr val="tx1"/>
                </a:solidFill>
                <a:latin typeface="Arial" charset="0"/>
              </a:defRPr>
            </a:lvl1pPr>
          </a:lstStyle>
          <a:p>
            <a:endParaRPr lang="en-US" dirty="0"/>
          </a:p>
        </p:txBody>
      </p:sp>
      <p:sp>
        <p:nvSpPr>
          <p:cNvPr id="6147" name="Rectangle 3"/>
          <p:cNvSpPr>
            <a:spLocks noGrp="1" noChangeArrowheads="1"/>
          </p:cNvSpPr>
          <p:nvPr>
            <p:ph type="dt" idx="1"/>
          </p:nvPr>
        </p:nvSpPr>
        <p:spPr bwMode="auto">
          <a:xfrm>
            <a:off x="5273472" y="0"/>
            <a:ext cx="4033523" cy="351036"/>
          </a:xfrm>
          <a:prstGeom prst="rect">
            <a:avLst/>
          </a:prstGeom>
          <a:noFill/>
          <a:ln w="9525">
            <a:noFill/>
            <a:miter lim="800000"/>
            <a:headEnd/>
            <a:tailEnd/>
          </a:ln>
          <a:effectLst/>
        </p:spPr>
        <p:txBody>
          <a:bodyPr vert="horz" wrap="square" lIns="93241" tIns="46622" rIns="93241" bIns="46622" numCol="1" anchor="t" anchorCtr="0" compatLnSpc="1">
            <a:prstTxWarp prst="textNoShape">
              <a:avLst/>
            </a:prstTxWarp>
          </a:bodyPr>
          <a:lstStyle>
            <a:lvl1pPr algn="r" defTabSz="933730">
              <a:spcBef>
                <a:spcPct val="0"/>
              </a:spcBef>
              <a:buFontTx/>
              <a:buNone/>
              <a:defRPr sz="1200">
                <a:solidFill>
                  <a:schemeClr val="tx1"/>
                </a:solidFill>
                <a:latin typeface="Arial" charset="0"/>
              </a:defRPr>
            </a:lvl1pPr>
          </a:lstStyle>
          <a:p>
            <a:endParaRPr lang="en-US" dirty="0"/>
          </a:p>
        </p:txBody>
      </p:sp>
      <p:sp>
        <p:nvSpPr>
          <p:cNvPr id="6148" name="Rectangle 4"/>
          <p:cNvSpPr>
            <a:spLocks noGrp="1" noRot="1" noChangeAspect="1" noChangeArrowheads="1" noTextEdit="1"/>
          </p:cNvSpPr>
          <p:nvPr>
            <p:ph type="sldImg" idx="2"/>
          </p:nvPr>
        </p:nvSpPr>
        <p:spPr bwMode="auto">
          <a:xfrm>
            <a:off x="2320925" y="525463"/>
            <a:ext cx="4681538" cy="2633662"/>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28385" y="3335434"/>
            <a:ext cx="7452333" cy="3161713"/>
          </a:xfrm>
          <a:prstGeom prst="rect">
            <a:avLst/>
          </a:prstGeom>
          <a:noFill/>
          <a:ln w="9525">
            <a:noFill/>
            <a:miter lim="800000"/>
            <a:headEnd/>
            <a:tailEnd/>
          </a:ln>
          <a:effectLst/>
        </p:spPr>
        <p:txBody>
          <a:bodyPr vert="horz" wrap="square" lIns="93241" tIns="46622" rIns="93241" bIns="4662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50" name="Rectangle 6"/>
          <p:cNvSpPr>
            <a:spLocks noGrp="1" noChangeArrowheads="1"/>
          </p:cNvSpPr>
          <p:nvPr>
            <p:ph type="ftr" sz="quarter" idx="4"/>
          </p:nvPr>
        </p:nvSpPr>
        <p:spPr bwMode="auto">
          <a:xfrm>
            <a:off x="0" y="6670867"/>
            <a:ext cx="4033523" cy="351036"/>
          </a:xfrm>
          <a:prstGeom prst="rect">
            <a:avLst/>
          </a:prstGeom>
          <a:noFill/>
          <a:ln w="9525">
            <a:noFill/>
            <a:miter lim="800000"/>
            <a:headEnd/>
            <a:tailEnd/>
          </a:ln>
          <a:effectLst/>
        </p:spPr>
        <p:txBody>
          <a:bodyPr vert="horz" wrap="square" lIns="93241" tIns="46622" rIns="93241" bIns="46622" numCol="1" anchor="b" anchorCtr="0" compatLnSpc="1">
            <a:prstTxWarp prst="textNoShape">
              <a:avLst/>
            </a:prstTxWarp>
          </a:bodyPr>
          <a:lstStyle>
            <a:lvl1pPr defTabSz="933730">
              <a:spcBef>
                <a:spcPct val="0"/>
              </a:spcBef>
              <a:buFontTx/>
              <a:buNone/>
              <a:defRPr sz="1200">
                <a:solidFill>
                  <a:schemeClr val="tx1"/>
                </a:solidFill>
                <a:latin typeface="Arial" charset="0"/>
              </a:defRPr>
            </a:lvl1pPr>
          </a:lstStyle>
          <a:p>
            <a:endParaRPr lang="en-US" dirty="0"/>
          </a:p>
        </p:txBody>
      </p:sp>
      <p:sp>
        <p:nvSpPr>
          <p:cNvPr id="6151" name="Rectangle 7"/>
          <p:cNvSpPr>
            <a:spLocks noGrp="1" noChangeArrowheads="1"/>
          </p:cNvSpPr>
          <p:nvPr>
            <p:ph type="sldNum" sz="quarter" idx="5"/>
          </p:nvPr>
        </p:nvSpPr>
        <p:spPr bwMode="auto">
          <a:xfrm>
            <a:off x="5273472" y="6670867"/>
            <a:ext cx="4033523" cy="351036"/>
          </a:xfrm>
          <a:prstGeom prst="rect">
            <a:avLst/>
          </a:prstGeom>
          <a:noFill/>
          <a:ln w="9525">
            <a:noFill/>
            <a:miter lim="800000"/>
            <a:headEnd/>
            <a:tailEnd/>
          </a:ln>
          <a:effectLst/>
        </p:spPr>
        <p:txBody>
          <a:bodyPr vert="horz" wrap="square" lIns="93241" tIns="46622" rIns="93241" bIns="46622" numCol="1" anchor="b" anchorCtr="0" compatLnSpc="1">
            <a:prstTxWarp prst="textNoShape">
              <a:avLst/>
            </a:prstTxWarp>
          </a:bodyPr>
          <a:lstStyle>
            <a:lvl1pPr algn="r" defTabSz="933730">
              <a:spcBef>
                <a:spcPct val="0"/>
              </a:spcBef>
              <a:buFontTx/>
              <a:buNone/>
              <a:defRPr sz="1200">
                <a:solidFill>
                  <a:schemeClr val="tx1"/>
                </a:solidFill>
                <a:latin typeface="Arial" charset="0"/>
              </a:defRPr>
            </a:lvl1pPr>
          </a:lstStyle>
          <a:p>
            <a:fld id="{F6AACC46-C279-443F-B556-4A2B318B4903}" type="slidenum">
              <a:rPr lang="en-US"/>
              <a:pPr/>
              <a:t>‹#›</a:t>
            </a:fld>
            <a:endParaRPr lang="en-US" dirty="0"/>
          </a:p>
        </p:txBody>
      </p:sp>
    </p:spTree>
    <p:extLst>
      <p:ext uri="{BB962C8B-B14F-4D97-AF65-F5344CB8AC3E}">
        <p14:creationId xmlns:p14="http://schemas.microsoft.com/office/powerpoint/2010/main" val="2984553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4</a:t>
            </a:fld>
            <a:endParaRPr lang="en-US" dirty="0"/>
          </a:p>
        </p:txBody>
      </p:sp>
    </p:spTree>
    <p:extLst>
      <p:ext uri="{BB962C8B-B14F-4D97-AF65-F5344CB8AC3E}">
        <p14:creationId xmlns:p14="http://schemas.microsoft.com/office/powerpoint/2010/main" val="3177940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SAWS PE slides</a:t>
            </a:r>
          </a:p>
        </p:txBody>
      </p:sp>
      <p:sp>
        <p:nvSpPr>
          <p:cNvPr id="4" name="Slide Number Placeholder 3"/>
          <p:cNvSpPr>
            <a:spLocks noGrp="1"/>
          </p:cNvSpPr>
          <p:nvPr>
            <p:ph type="sldNum" sz="quarter" idx="10"/>
          </p:nvPr>
        </p:nvSpPr>
        <p:spPr/>
        <p:txBody>
          <a:bodyPr/>
          <a:lstStyle/>
          <a:p>
            <a:fld id="{F6AACC46-C279-443F-B556-4A2B318B4903}" type="slidenum">
              <a:rPr lang="en-US" smtClean="0"/>
              <a:pPr/>
              <a:t>21</a:t>
            </a:fld>
            <a:endParaRPr lang="en-US" dirty="0"/>
          </a:p>
        </p:txBody>
      </p:sp>
    </p:spTree>
    <p:extLst>
      <p:ext uri="{BB962C8B-B14F-4D97-AF65-F5344CB8AC3E}">
        <p14:creationId xmlns:p14="http://schemas.microsoft.com/office/powerpoint/2010/main" val="1357002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5</a:t>
            </a:fld>
            <a:endParaRPr lang="en-US" dirty="0"/>
          </a:p>
        </p:txBody>
      </p:sp>
    </p:spTree>
    <p:extLst>
      <p:ext uri="{BB962C8B-B14F-4D97-AF65-F5344CB8AC3E}">
        <p14:creationId xmlns:p14="http://schemas.microsoft.com/office/powerpoint/2010/main" val="2481830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Contracting</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6</a:t>
            </a:fld>
            <a:endParaRPr lang="en-US" dirty="0"/>
          </a:p>
        </p:txBody>
      </p:sp>
    </p:spTree>
    <p:extLst>
      <p:ext uri="{BB962C8B-B14F-4D97-AF65-F5344CB8AC3E}">
        <p14:creationId xmlns:p14="http://schemas.microsoft.com/office/powerpoint/2010/main" val="404662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SMWB</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8</a:t>
            </a:fld>
            <a:endParaRPr lang="en-US" dirty="0"/>
          </a:p>
        </p:txBody>
      </p:sp>
    </p:spTree>
    <p:extLst>
      <p:ext uri="{BB962C8B-B14F-4D97-AF65-F5344CB8AC3E}">
        <p14:creationId xmlns:p14="http://schemas.microsoft.com/office/powerpoint/2010/main" val="1637762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15</a:t>
            </a:fld>
            <a:endParaRPr lang="en-US" dirty="0"/>
          </a:p>
        </p:txBody>
      </p:sp>
    </p:spTree>
    <p:extLst>
      <p:ext uri="{BB962C8B-B14F-4D97-AF65-F5344CB8AC3E}">
        <p14:creationId xmlns:p14="http://schemas.microsoft.com/office/powerpoint/2010/main" val="2134447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SAWS PE slides</a:t>
            </a:r>
          </a:p>
        </p:txBody>
      </p:sp>
      <p:sp>
        <p:nvSpPr>
          <p:cNvPr id="4" name="Slide Number Placeholder 3"/>
          <p:cNvSpPr>
            <a:spLocks noGrp="1"/>
          </p:cNvSpPr>
          <p:nvPr>
            <p:ph type="sldNum" sz="quarter" idx="10"/>
          </p:nvPr>
        </p:nvSpPr>
        <p:spPr/>
        <p:txBody>
          <a:bodyPr/>
          <a:lstStyle/>
          <a:p>
            <a:fld id="{F6AACC46-C279-443F-B556-4A2B318B4903}" type="slidenum">
              <a:rPr lang="en-US" smtClean="0"/>
              <a:pPr/>
              <a:t>16</a:t>
            </a:fld>
            <a:endParaRPr lang="en-US" dirty="0"/>
          </a:p>
        </p:txBody>
      </p:sp>
    </p:spTree>
    <p:extLst>
      <p:ext uri="{BB962C8B-B14F-4D97-AF65-F5344CB8AC3E}">
        <p14:creationId xmlns:p14="http://schemas.microsoft.com/office/powerpoint/2010/main" val="1575497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SAWS PE slides</a:t>
            </a:r>
          </a:p>
        </p:txBody>
      </p:sp>
      <p:sp>
        <p:nvSpPr>
          <p:cNvPr id="4" name="Slide Number Placeholder 3"/>
          <p:cNvSpPr>
            <a:spLocks noGrp="1"/>
          </p:cNvSpPr>
          <p:nvPr>
            <p:ph type="sldNum" sz="quarter" idx="10"/>
          </p:nvPr>
        </p:nvSpPr>
        <p:spPr/>
        <p:txBody>
          <a:bodyPr/>
          <a:lstStyle/>
          <a:p>
            <a:fld id="{F6AACC46-C279-443F-B556-4A2B318B4903}" type="slidenum">
              <a:rPr lang="en-US" smtClean="0"/>
              <a:pPr/>
              <a:t>18</a:t>
            </a:fld>
            <a:endParaRPr lang="en-US" dirty="0"/>
          </a:p>
        </p:txBody>
      </p:sp>
    </p:spTree>
    <p:extLst>
      <p:ext uri="{BB962C8B-B14F-4D97-AF65-F5344CB8AC3E}">
        <p14:creationId xmlns:p14="http://schemas.microsoft.com/office/powerpoint/2010/main" val="3181144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SAWS PE slides</a:t>
            </a:r>
          </a:p>
        </p:txBody>
      </p:sp>
      <p:sp>
        <p:nvSpPr>
          <p:cNvPr id="4" name="Slide Number Placeholder 3"/>
          <p:cNvSpPr>
            <a:spLocks noGrp="1"/>
          </p:cNvSpPr>
          <p:nvPr>
            <p:ph type="sldNum" sz="quarter" idx="10"/>
          </p:nvPr>
        </p:nvSpPr>
        <p:spPr/>
        <p:txBody>
          <a:bodyPr/>
          <a:lstStyle/>
          <a:p>
            <a:fld id="{F6AACC46-C279-443F-B556-4A2B318B4903}" type="slidenum">
              <a:rPr lang="en-US" smtClean="0"/>
              <a:pPr/>
              <a:t>19</a:t>
            </a:fld>
            <a:endParaRPr lang="en-US" dirty="0"/>
          </a:p>
        </p:txBody>
      </p:sp>
    </p:spTree>
    <p:extLst>
      <p:ext uri="{BB962C8B-B14F-4D97-AF65-F5344CB8AC3E}">
        <p14:creationId xmlns:p14="http://schemas.microsoft.com/office/powerpoint/2010/main" val="3330493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SAWS PE slides</a:t>
            </a:r>
          </a:p>
        </p:txBody>
      </p:sp>
      <p:sp>
        <p:nvSpPr>
          <p:cNvPr id="4" name="Slide Number Placeholder 3"/>
          <p:cNvSpPr>
            <a:spLocks noGrp="1"/>
          </p:cNvSpPr>
          <p:nvPr>
            <p:ph type="sldNum" sz="quarter" idx="10"/>
          </p:nvPr>
        </p:nvSpPr>
        <p:spPr/>
        <p:txBody>
          <a:bodyPr/>
          <a:lstStyle/>
          <a:p>
            <a:fld id="{F6AACC46-C279-443F-B556-4A2B318B4903}" type="slidenum">
              <a:rPr lang="en-US" smtClean="0"/>
              <a:pPr/>
              <a:t>20</a:t>
            </a:fld>
            <a:endParaRPr lang="en-US" dirty="0"/>
          </a:p>
        </p:txBody>
      </p:sp>
    </p:spTree>
    <p:extLst>
      <p:ext uri="{BB962C8B-B14F-4D97-AF65-F5344CB8AC3E}">
        <p14:creationId xmlns:p14="http://schemas.microsoft.com/office/powerpoint/2010/main" val="2482390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Box 19"/>
          <p:cNvSpPr txBox="1">
            <a:spLocks noChangeArrowheads="1"/>
          </p:cNvSpPr>
          <p:nvPr userDrawn="1"/>
        </p:nvSpPr>
        <p:spPr bwMode="auto">
          <a:xfrm>
            <a:off x="326600" y="1088059"/>
            <a:ext cx="5910159" cy="5816977"/>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endParaRPr lang="en-US" sz="2400" b="0" dirty="0">
              <a:solidFill>
                <a:schemeClr val="bg1"/>
              </a:solidFill>
              <a:latin typeface="Gill Sans MT" panose="020B0502020104020203" pitchFamily="34" charset="0"/>
            </a:endParaRPr>
          </a:p>
          <a:p>
            <a:pPr marL="342900" marR="0" lvl="0" indent="-342900" algn="l" defTabSz="914400" rtl="0" eaLnBrk="1" fontAlgn="base" latinLnBrk="0" hangingPunct="1">
              <a:lnSpc>
                <a:spcPct val="70000"/>
              </a:lnSpc>
              <a:spcBef>
                <a:spcPct val="5000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Antonio Leyva, P.E.</a:t>
            </a:r>
          </a:p>
          <a:p>
            <a:pPr marL="342900" marR="0" lvl="0" indent="-342900" algn="l" defTabSz="914400" rtl="0" eaLnBrk="1" fontAlgn="base" latinLnBrk="0" hangingPunct="1">
              <a:lnSpc>
                <a:spcPct val="7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4BACC6">
                    <a:lumMod val="40000"/>
                    <a:lumOff val="60000"/>
                  </a:srgbClr>
                </a:solidFill>
                <a:effectLst/>
                <a:uLnTx/>
                <a:uFillTx/>
                <a:latin typeface="Gill Sans MT" panose="020B0502020104020203" pitchFamily="34" charset="0"/>
                <a:ea typeface="+mn-ea"/>
                <a:cs typeface="+mn-cs"/>
              </a:rPr>
              <a:t>Manager – Engineering – SSO Reduction</a:t>
            </a:r>
            <a:endParaRPr kumimoji="0" lang="en-US" sz="200" b="0" i="0" u="none" strike="noStrike" kern="1200" cap="none" spc="0" normalizeH="0" baseline="0" noProof="0" dirty="0">
              <a:ln>
                <a:noFill/>
              </a:ln>
              <a:solidFill>
                <a:srgbClr val="4BACC6">
                  <a:lumMod val="40000"/>
                  <a:lumOff val="60000"/>
                </a:srgbClr>
              </a:solidFill>
              <a:effectLst/>
              <a:uLnTx/>
              <a:uFillTx/>
              <a:latin typeface="Gill Sans MT" panose="020B0502020104020203" pitchFamily="34" charset="0"/>
              <a:ea typeface="+mn-ea"/>
              <a:cs typeface="+mn-cs"/>
            </a:endParaRPr>
          </a:p>
          <a:p>
            <a:pPr marL="342900" indent="-342900" algn="l">
              <a:lnSpc>
                <a:spcPct val="70000"/>
              </a:lnSpc>
              <a:spcBef>
                <a:spcPct val="50000"/>
              </a:spcBef>
              <a:buFontTx/>
              <a:buNone/>
            </a:pPr>
            <a:r>
              <a:rPr lang="en-US" sz="2400" b="0" dirty="0">
                <a:solidFill>
                  <a:schemeClr val="bg1"/>
                </a:solidFill>
                <a:latin typeface="Gill Sans MT" panose="020B0502020104020203" pitchFamily="34" charset="0"/>
              </a:rPr>
              <a:t>Christopher J.</a:t>
            </a:r>
            <a:r>
              <a:rPr lang="en-US" sz="2400" b="0" baseline="0" dirty="0">
                <a:solidFill>
                  <a:schemeClr val="bg1"/>
                </a:solidFill>
                <a:latin typeface="Gill Sans MT" panose="020B0502020104020203" pitchFamily="34" charset="0"/>
              </a:rPr>
              <a:t> Jackson</a:t>
            </a:r>
            <a:r>
              <a:rPr lang="en-US" sz="2400" b="0" dirty="0">
                <a:solidFill>
                  <a:schemeClr val="bg1"/>
                </a:solidFill>
                <a:latin typeface="Gill Sans MT" panose="020B0502020104020203" pitchFamily="34" charset="0"/>
              </a:rPr>
              <a:t>, P.E.</a:t>
            </a:r>
          </a:p>
          <a:p>
            <a:pPr marL="342900" indent="-342900" algn="l">
              <a:lnSpc>
                <a:spcPct val="70000"/>
              </a:lnSpc>
              <a:spcBef>
                <a:spcPct val="50000"/>
              </a:spcBef>
              <a:buFontTx/>
              <a:buNone/>
            </a:pPr>
            <a:r>
              <a:rPr lang="en-US" sz="1800" dirty="0">
                <a:solidFill>
                  <a:schemeClr val="accent5">
                    <a:lumMod val="40000"/>
                    <a:lumOff val="60000"/>
                  </a:schemeClr>
                </a:solidFill>
                <a:latin typeface="Gill Sans MT" panose="020B0502020104020203" pitchFamily="34" charset="0"/>
              </a:rPr>
              <a:t>Pipelines – SSO Reduction</a:t>
            </a:r>
            <a:endParaRPr lang="en-US" sz="2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endParaRPr lang="en-US" sz="2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r>
              <a:rPr lang="en-US" sz="2400" b="0" dirty="0">
                <a:solidFill>
                  <a:schemeClr val="bg1"/>
                </a:solidFill>
                <a:latin typeface="Gill Sans MT" panose="020B0502020104020203" pitchFamily="34" charset="0"/>
              </a:rPr>
              <a:t>Roxanne Lockhart</a:t>
            </a:r>
          </a:p>
          <a:p>
            <a:pPr marL="342900" indent="-342900" algn="l">
              <a:lnSpc>
                <a:spcPct val="70000"/>
              </a:lnSpc>
              <a:spcBef>
                <a:spcPct val="50000"/>
              </a:spcBef>
              <a:buFontTx/>
              <a:buNone/>
            </a:pPr>
            <a:r>
              <a:rPr lang="en-US" sz="1800" dirty="0">
                <a:solidFill>
                  <a:schemeClr val="accent5">
                    <a:lumMod val="40000"/>
                    <a:lumOff val="60000"/>
                  </a:schemeClr>
                </a:solidFill>
                <a:latin typeface="Gill Sans MT" panose="020B0502020104020203" pitchFamily="34" charset="0"/>
              </a:rPr>
              <a:t>Contract Administrator</a:t>
            </a:r>
          </a:p>
          <a:p>
            <a:pPr marL="342900" indent="-342900" algn="l">
              <a:lnSpc>
                <a:spcPct val="70000"/>
              </a:lnSpc>
              <a:spcBef>
                <a:spcPct val="50000"/>
              </a:spcBef>
              <a:buFontTx/>
              <a:buNone/>
            </a:pPr>
            <a:endParaRPr lang="en-US" sz="2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endParaRPr lang="en-US" sz="200" dirty="0">
              <a:solidFill>
                <a:schemeClr val="accent5">
                  <a:lumMod val="40000"/>
                  <a:lumOff val="60000"/>
                </a:schemeClr>
              </a:solidFill>
              <a:latin typeface="Gill Sans MT" panose="020B0502020104020203" pitchFamily="34" charset="0"/>
            </a:endParaRPr>
          </a:p>
          <a:p>
            <a:pPr marL="342900" marR="0" lvl="0" indent="-342900" algn="l" defTabSz="914400" rtl="0" eaLnBrk="1" fontAlgn="base" latinLnBrk="0" hangingPunct="1">
              <a:lnSpc>
                <a:spcPct val="70000"/>
              </a:lnSpc>
              <a:spcBef>
                <a:spcPct val="5000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Marisol V. Robles</a:t>
            </a:r>
          </a:p>
          <a:p>
            <a:pPr marL="342900" marR="0" lvl="0" indent="-342900" algn="l" defTabSz="914400" rtl="0" eaLnBrk="1" fontAlgn="base" latinLnBrk="0" hangingPunct="1">
              <a:lnSpc>
                <a:spcPct val="7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4BACC6">
                    <a:lumMod val="40000"/>
                    <a:lumOff val="60000"/>
                  </a:srgbClr>
                </a:solidFill>
                <a:effectLst/>
                <a:uLnTx/>
                <a:uFillTx/>
                <a:latin typeface="Gill Sans MT" panose="020B0502020104020203" pitchFamily="34" charset="0"/>
                <a:ea typeface="+mn-ea"/>
                <a:cs typeface="+mn-cs"/>
              </a:rPr>
              <a:t>SMWVB Program Manager</a:t>
            </a:r>
            <a:endParaRPr lang="en-US" sz="1800" dirty="0">
              <a:solidFill>
                <a:schemeClr val="accent5">
                  <a:lumMod val="40000"/>
                  <a:lumOff val="60000"/>
                </a:schemeClr>
              </a:solidFill>
              <a:latin typeface="Gill Sans MT" panose="020B0502020104020203" pitchFamily="34" charset="0"/>
            </a:endParaRPr>
          </a:p>
          <a:p>
            <a:pPr marL="342900" marR="0" lvl="0" indent="-342900" algn="l" defTabSz="914400" rtl="0" eaLnBrk="1" fontAlgn="base" latinLnBrk="0" hangingPunct="1">
              <a:lnSpc>
                <a:spcPct val="70000"/>
              </a:lnSpc>
              <a:spcBef>
                <a:spcPct val="5000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Maridel Jimenez, P.E.</a:t>
            </a:r>
          </a:p>
          <a:p>
            <a:pPr marL="342900" marR="0" lvl="0" indent="-342900" algn="l" defTabSz="914400" rtl="0" eaLnBrk="1" fontAlgn="base" latinLnBrk="0" hangingPunct="1">
              <a:lnSpc>
                <a:spcPct val="7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4BACC6">
                    <a:lumMod val="40000"/>
                    <a:lumOff val="60000"/>
                  </a:srgbClr>
                </a:solidFill>
                <a:effectLst/>
                <a:uLnTx/>
                <a:uFillTx/>
                <a:latin typeface="Gill Sans MT" panose="020B0502020104020203" pitchFamily="34" charset="0"/>
                <a:ea typeface="+mn-ea"/>
                <a:cs typeface="+mn-cs"/>
              </a:rPr>
              <a:t>Project Engineer of Record</a:t>
            </a:r>
            <a:endParaRPr lang="en-US" sz="18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endParaRPr lang="en-US" sz="18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endParaRPr lang="en-US" sz="18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endParaRPr lang="en-US" sz="8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endParaRPr lang="en-US" sz="1800" dirty="0">
              <a:solidFill>
                <a:schemeClr val="accent5">
                  <a:lumMod val="40000"/>
                  <a:lumOff val="60000"/>
                </a:schemeClr>
              </a:solidFill>
              <a:latin typeface="Gill Sans MT" panose="020B0502020104020203" pitchFamily="34" charset="0"/>
            </a:endParaRPr>
          </a:p>
          <a:p>
            <a:pPr marL="342900" indent="-342900" algn="l">
              <a:lnSpc>
                <a:spcPct val="70000"/>
              </a:lnSpc>
              <a:spcBef>
                <a:spcPct val="50000"/>
              </a:spcBef>
              <a:buFontTx/>
              <a:buNone/>
            </a:pPr>
            <a:endParaRPr lang="en-US" sz="1800" dirty="0">
              <a:solidFill>
                <a:schemeClr val="accent5">
                  <a:lumMod val="40000"/>
                  <a:lumOff val="60000"/>
                </a:schemeClr>
              </a:solidFill>
              <a:latin typeface="Gill Sans MT" panose="020B0502020104020203" pitchFamily="34" charset="0"/>
            </a:endParaRPr>
          </a:p>
        </p:txBody>
      </p:sp>
      <p:sp>
        <p:nvSpPr>
          <p:cNvPr id="4" name="Title Placeholder 1"/>
          <p:cNvSpPr txBox="1">
            <a:spLocks/>
          </p:cNvSpPr>
          <p:nvPr userDrawn="1"/>
        </p:nvSpPr>
        <p:spPr>
          <a:xfrm>
            <a:off x="452510" y="1"/>
            <a:ext cx="11286068" cy="1692773"/>
          </a:xfrm>
          <a:prstGeom prst="rect">
            <a:avLst/>
          </a:prstGeom>
        </p:spPr>
        <p:txBody>
          <a:bodyPr vert="horz" lIns="91440" tIns="45720" rIns="91440" bIns="45720" rtlCol="0" anchor="ctr" anchorCtr="0">
            <a:noAutofit/>
          </a:bodyPr>
          <a:lstStyle>
            <a:lvl1pPr>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BPC Central Small Diameter Package 4B</a:t>
            </a:r>
          </a:p>
        </p:txBody>
      </p:sp>
      <p:sp>
        <p:nvSpPr>
          <p:cNvPr id="8" name="Text Box 19"/>
          <p:cNvSpPr txBox="1">
            <a:spLocks noChangeArrowheads="1"/>
          </p:cNvSpPr>
          <p:nvPr userDrawn="1"/>
        </p:nvSpPr>
        <p:spPr bwMode="auto">
          <a:xfrm>
            <a:off x="8090956" y="5763185"/>
            <a:ext cx="4294414" cy="1141851"/>
          </a:xfrm>
          <a:prstGeom prst="rect">
            <a:avLst/>
          </a:prstGeom>
          <a:noFill/>
          <a:ln w="28575" algn="ctr">
            <a:noFill/>
            <a:miter lim="800000"/>
            <a:headEnd/>
            <a:tailEnd/>
          </a:ln>
          <a:effectLst/>
        </p:spPr>
        <p:txBody>
          <a:bodyPr wrap="square">
            <a:spAutoFit/>
          </a:bodyPr>
          <a:lstStyle/>
          <a:p>
            <a:pPr marL="342900" indent="-342900" algn="ctr">
              <a:lnSpc>
                <a:spcPct val="70000"/>
              </a:lnSpc>
              <a:spcBef>
                <a:spcPct val="50000"/>
              </a:spcBef>
              <a:buFontTx/>
              <a:buNone/>
            </a:pPr>
            <a:r>
              <a:rPr lang="en-US" sz="2200" b="0" i="0" dirty="0">
                <a:solidFill>
                  <a:schemeClr val="accent5">
                    <a:lumMod val="40000"/>
                    <a:lumOff val="60000"/>
                  </a:schemeClr>
                </a:solidFill>
                <a:latin typeface="Gill Sans MT" panose="020B0502020104020203" pitchFamily="34" charset="0"/>
              </a:rPr>
              <a:t>Non-Mandatory WebEx </a:t>
            </a:r>
          </a:p>
          <a:p>
            <a:pPr marL="342900" indent="-342900" algn="ctr">
              <a:lnSpc>
                <a:spcPct val="70000"/>
              </a:lnSpc>
              <a:spcBef>
                <a:spcPct val="50000"/>
              </a:spcBef>
              <a:buFontTx/>
              <a:buNone/>
            </a:pPr>
            <a:r>
              <a:rPr lang="en-US" sz="2200" b="0" i="0" dirty="0">
                <a:solidFill>
                  <a:schemeClr val="accent5">
                    <a:lumMod val="40000"/>
                    <a:lumOff val="60000"/>
                  </a:schemeClr>
                </a:solidFill>
                <a:latin typeface="Gill Sans MT" panose="020B0502020104020203" pitchFamily="34" charset="0"/>
              </a:rPr>
              <a:t>	Pre-Bid</a:t>
            </a:r>
            <a:r>
              <a:rPr lang="en-US" sz="2200" b="0" i="0" baseline="0" dirty="0">
                <a:solidFill>
                  <a:schemeClr val="accent5">
                    <a:lumMod val="40000"/>
                    <a:lumOff val="60000"/>
                  </a:schemeClr>
                </a:solidFill>
                <a:latin typeface="Gill Sans MT" panose="020B0502020104020203" pitchFamily="34" charset="0"/>
              </a:rPr>
              <a:t> </a:t>
            </a:r>
            <a:r>
              <a:rPr lang="en-US" sz="2200" b="0" i="0" dirty="0">
                <a:solidFill>
                  <a:schemeClr val="accent5">
                    <a:lumMod val="40000"/>
                    <a:lumOff val="60000"/>
                  </a:schemeClr>
                </a:solidFill>
                <a:latin typeface="Gill Sans MT" panose="020B0502020104020203" pitchFamily="34" charset="0"/>
              </a:rPr>
              <a:t>Meeting</a:t>
            </a:r>
          </a:p>
          <a:p>
            <a:pPr marL="342900" marR="0" lvl="0" indent="-342900" algn="ctr" defTabSz="914400" rtl="0" eaLnBrk="1" fontAlgn="base" latinLnBrk="0" hangingPunct="1">
              <a:lnSpc>
                <a:spcPct val="70000"/>
              </a:lnSpc>
              <a:spcBef>
                <a:spcPct val="50000"/>
              </a:spcBef>
              <a:spcAft>
                <a:spcPct val="0"/>
              </a:spcAft>
              <a:buClrTx/>
              <a:buSzTx/>
              <a:buFontTx/>
              <a:buNone/>
              <a:tabLst/>
              <a:defRPr/>
            </a:pPr>
            <a:r>
              <a:rPr lang="en-US" sz="2200" b="0" i="0" noProof="0" dirty="0">
                <a:solidFill>
                  <a:schemeClr val="accent5">
                    <a:lumMod val="40000"/>
                    <a:lumOff val="60000"/>
                  </a:schemeClr>
                </a:solidFill>
                <a:latin typeface="Gill Sans MT" panose="020B0502020104020203" pitchFamily="34" charset="0"/>
              </a:rPr>
              <a:t>Monday,  September 28, 2020</a:t>
            </a:r>
          </a:p>
        </p:txBody>
      </p:sp>
    </p:spTree>
    <p:extLst>
      <p:ext uri="{BB962C8B-B14F-4D97-AF65-F5344CB8AC3E}">
        <p14:creationId xmlns:p14="http://schemas.microsoft.com/office/powerpoint/2010/main" val="3760798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4766733" y="273051"/>
            <a:ext cx="6815667" cy="5681183"/>
          </a:xfrm>
          <a:prstGeom prst="rect">
            <a:avLst/>
          </a:prstGeom>
        </p:spPr>
        <p:txBody>
          <a:bodyPr/>
          <a:lstStyle>
            <a:lvl1pPr>
              <a:defRPr sz="3200">
                <a:solidFill>
                  <a:schemeClr val="tx1">
                    <a:lumMod val="65000"/>
                    <a:lumOff val="35000"/>
                  </a:schemeClr>
                </a:solidFill>
                <a:latin typeface="Gill Sans MT" panose="020B0502020104020203" pitchFamily="34" charset="0"/>
              </a:defRPr>
            </a:lvl1pPr>
            <a:lvl2pPr>
              <a:defRPr sz="2800">
                <a:solidFill>
                  <a:schemeClr val="tx1">
                    <a:lumMod val="65000"/>
                    <a:lumOff val="35000"/>
                  </a:schemeClr>
                </a:solidFill>
                <a:latin typeface="Gill Sans MT" panose="020B0502020104020203" pitchFamily="34" charset="0"/>
              </a:defRPr>
            </a:lvl2pPr>
            <a:lvl3pPr>
              <a:defRPr sz="2400">
                <a:solidFill>
                  <a:schemeClr val="tx1">
                    <a:lumMod val="65000"/>
                    <a:lumOff val="35000"/>
                  </a:schemeClr>
                </a:solidFill>
                <a:latin typeface="Gill Sans MT" panose="020B0502020104020203" pitchFamily="34" charset="0"/>
              </a:defRPr>
            </a:lvl3pPr>
            <a:lvl4pPr>
              <a:defRPr sz="2000">
                <a:solidFill>
                  <a:schemeClr val="tx1">
                    <a:lumMod val="65000"/>
                    <a:lumOff val="35000"/>
                  </a:schemeClr>
                </a:solidFill>
                <a:latin typeface="Gill Sans MT" panose="020B0502020104020203" pitchFamily="34" charset="0"/>
              </a:defRPr>
            </a:lvl4pPr>
            <a:lvl5pPr>
              <a:defRPr sz="2000">
                <a:solidFill>
                  <a:schemeClr val="tx1">
                    <a:lumMod val="65000"/>
                    <a:lumOff val="35000"/>
                  </a:schemeClr>
                </a:solidFill>
                <a:latin typeface="Gill Sans MT" panose="020B0502020104020203" pitchFamily="34" charset="0"/>
              </a:defRPr>
            </a:lvl5pPr>
            <a:lvl6pPr>
              <a:defRPr sz="2000"/>
            </a:lvl6pPr>
            <a:lvl7pPr>
              <a:defRPr sz="2000"/>
            </a:lvl7pPr>
            <a:lvl8pPr>
              <a:defRPr sz="2000"/>
            </a:lvl8pPr>
            <a:lvl9pPr>
              <a:defRPr sz="20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512044"/>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565629"/>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389"/>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950027"/>
            <a:ext cx="10972800" cy="5011295"/>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Titles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1451027"/>
            <a:ext cx="10972800"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 Title,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9"/>
            <a:ext cx="11389896" cy="674931"/>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sz="half" idx="1"/>
          </p:nvPr>
        </p:nvSpPr>
        <p:spPr>
          <a:xfrm>
            <a:off x="609600" y="985737"/>
            <a:ext cx="5384800" cy="497558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984738"/>
            <a:ext cx="5384800" cy="498367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949842"/>
            <a:ext cx="8235287" cy="5018567"/>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8551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1451027"/>
            <a:ext cx="8235287"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ubtitle 2"/>
          <p:cNvSpPr>
            <a:spLocks noGrp="1"/>
          </p:cNvSpPr>
          <p:nvPr>
            <p:ph type="subTitle" idx="13" hasCustomPrompt="1"/>
          </p:nvPr>
        </p:nvSpPr>
        <p:spPr>
          <a:xfrm>
            <a:off x="3749752" y="977705"/>
            <a:ext cx="8245301"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itles,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51027"/>
            <a:ext cx="5384800" cy="451029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1028"/>
            <a:ext cx="5384800" cy="451738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12599"/>
            <a:ext cx="5386917"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609600" y="1652362"/>
            <a:ext cx="5386917"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012599"/>
            <a:ext cx="5389033"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Content Placeholder 5"/>
          <p:cNvSpPr>
            <a:spLocks noGrp="1"/>
          </p:cNvSpPr>
          <p:nvPr>
            <p:ph sz="quarter" idx="4"/>
          </p:nvPr>
        </p:nvSpPr>
        <p:spPr>
          <a:xfrm>
            <a:off x="6193368" y="1652362"/>
            <a:ext cx="5389033"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on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1143000"/>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6.emf"/><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val="0"/>
              </a:ext>
            </a:extLst>
          </a:blip>
          <a:srcRect t="6191" r="3391" b="844"/>
          <a:stretch/>
        </p:blipFill>
        <p:spPr>
          <a:xfrm>
            <a:off x="0" y="5405158"/>
            <a:ext cx="12192000" cy="1452842"/>
          </a:xfrm>
          <a:prstGeom prst="rect">
            <a:avLst/>
          </a:prstGeom>
        </p:spPr>
      </p:pic>
      <p:pic>
        <p:nvPicPr>
          <p:cNvPr id="9" name="Picture 8" descr="Waterful-logo-white.png"/>
          <p:cNvPicPr>
            <a:picLocks noChangeAspect="1"/>
          </p:cNvPicPr>
          <p:nvPr userDrawn="1"/>
        </p:nvPicPr>
        <p:blipFill rotWithShape="1">
          <a:blip r:embed="rId5" cstate="email">
            <a:extLst>
              <a:ext uri="{28A0092B-C50C-407E-A947-70E740481C1C}">
                <a14:useLocalDpi xmlns:a14="http://schemas.microsoft.com/office/drawing/2010/main" val="0"/>
              </a:ext>
            </a:extLst>
          </a:blip>
          <a:srcRect l="29871"/>
          <a:stretch/>
        </p:blipFill>
        <p:spPr>
          <a:xfrm>
            <a:off x="460597" y="5838205"/>
            <a:ext cx="2926905" cy="684079"/>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35952" y="2528814"/>
            <a:ext cx="3445218" cy="1944087"/>
          </a:xfrm>
          <a:prstGeom prst="rect">
            <a:avLst/>
          </a:prstGeom>
          <a:effectLst>
            <a:outerShdw blurRad="355600" algn="tl" rotWithShape="0">
              <a:schemeClr val="bg1">
                <a:alpha val="65000"/>
              </a:schemeClr>
            </a:outerShdw>
          </a:effectLst>
        </p:spPr>
      </p:pic>
    </p:spTree>
    <p:extLst>
      <p:ext uri="{BB962C8B-B14F-4D97-AF65-F5344CB8AC3E}">
        <p14:creationId xmlns:p14="http://schemas.microsoft.com/office/powerpoint/2010/main" val="3433079884"/>
      </p:ext>
    </p:extLst>
  </p:cSld>
  <p:clrMap bg1="lt1" tx1="dk1" bg2="lt2" tx2="dk2" accent1="accent1" accent2="accent2" accent3="accent3" accent4="accent4" accent5="accent5" accent6="accent6" hlink="hlink" folHlink="folHlink"/>
  <p:sldLayoutIdLst>
    <p:sldLayoutId id="2147483707" r:id="rId1"/>
  </p:sldLayoutIdLst>
  <p:hf hdr="0" ftr="0"/>
  <p:txStyles>
    <p:titleStyle>
      <a:lvl1pPr algn="r" defTabSz="914400" rtl="0" eaLnBrk="1" latinLnBrk="0" hangingPunct="1">
        <a:spcBef>
          <a:spcPct val="0"/>
        </a:spcBef>
        <a:buNone/>
        <a:defRPr sz="4000" kern="1200" baseline="0">
          <a:solidFill>
            <a:schemeClr val="bg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2" y="-44553"/>
            <a:ext cx="12191998" cy="455845"/>
          </a:xfrm>
          <a:prstGeom prst="rect">
            <a:avLst/>
          </a:prstGeom>
        </p:spPr>
      </p:pic>
      <p:pic>
        <p:nvPicPr>
          <p:cNvPr id="7" name="Picture 6"/>
          <p:cNvPicPr>
            <a:picLocks noChangeAspect="1"/>
          </p:cNvPicPr>
          <p:nvPr userDrawn="1"/>
        </p:nvPicPr>
        <p:blipFill rotWithShape="1">
          <a:blip r:embed="rId14" cstate="email">
            <a:extLst>
              <a:ext uri="{28A0092B-C50C-407E-A947-70E740481C1C}">
                <a14:useLocalDpi xmlns:a14="http://schemas.microsoft.com/office/drawing/2010/main" val="0"/>
              </a:ext>
            </a:extLst>
          </a:blip>
          <a:srcRect t="6190" r="3391" b="43509"/>
          <a:stretch/>
        </p:blipFill>
        <p:spPr>
          <a:xfrm>
            <a:off x="0" y="6071908"/>
            <a:ext cx="12192000" cy="786092"/>
          </a:xfrm>
          <a:prstGeom prst="rect">
            <a:avLst/>
          </a:prstGeom>
        </p:spPr>
      </p:pic>
      <p:sp>
        <p:nvSpPr>
          <p:cNvPr id="13" name="Date Placeholder 3"/>
          <p:cNvSpPr txBox="1">
            <a:spLocks/>
          </p:cNvSpPr>
          <p:nvPr/>
        </p:nvSpPr>
        <p:spPr>
          <a:xfrm>
            <a:off x="4257" y="47186"/>
            <a:ext cx="1500693" cy="237325"/>
          </a:xfrm>
          <a:prstGeom prst="rect">
            <a:avLst/>
          </a:prstGeom>
        </p:spPr>
        <p:txBody>
          <a:bodyPr vert="horz" lIns="91440" tIns="45720" rIns="91440" bIns="45720" rtlCol="0" anchor="ctr"/>
          <a:lstStyle>
            <a:lvl1pPr algn="r">
              <a:defRPr sz="1800">
                <a:solidFill>
                  <a:schemeClr val="bg1"/>
                </a:solidFill>
                <a:latin typeface="Arial" pitchFamily="34" charset="0"/>
                <a:cs typeface="Arial" pitchFamily="34" charset="0"/>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200" b="0" baseline="0" noProof="0" dirty="0">
                <a:effectLst>
                  <a:outerShdw blurRad="50800" dist="38100" dir="2700000" algn="tl" rotWithShape="0">
                    <a:prstClr val="black">
                      <a:alpha val="40000"/>
                    </a:prstClr>
                  </a:outerShdw>
                </a:effectLst>
                <a:latin typeface="Gill Sans MT" panose="020B0502020104020203" pitchFamily="34" charset="0"/>
              </a:rPr>
              <a:t>September 28, 2020</a:t>
            </a:r>
            <a:endParaRPr lang="en-US" sz="1200" b="0" noProof="0" dirty="0">
              <a:effectLst>
                <a:outerShdw blurRad="50800" dist="38100" dir="2700000" algn="tl" rotWithShape="0">
                  <a:prstClr val="black">
                    <a:alpha val="40000"/>
                  </a:prstClr>
                </a:outerShdw>
              </a:effectLst>
              <a:latin typeface="Gill Sans MT" panose="020B0502020104020203" pitchFamily="34" charset="0"/>
            </a:endParaRPr>
          </a:p>
        </p:txBody>
      </p:sp>
      <p:sp>
        <p:nvSpPr>
          <p:cNvPr id="17" name="Rectangle 10"/>
          <p:cNvSpPr>
            <a:spLocks noChangeArrowheads="1"/>
          </p:cNvSpPr>
          <p:nvPr/>
        </p:nvSpPr>
        <p:spPr bwMode="auto">
          <a:xfrm>
            <a:off x="10372725" y="47186"/>
            <a:ext cx="1800225" cy="237325"/>
          </a:xfrm>
          <a:prstGeom prst="rect">
            <a:avLst/>
          </a:prstGeom>
          <a:noFill/>
          <a:ln w="9525">
            <a:noFill/>
            <a:miter lim="800000"/>
            <a:headEnd/>
            <a:tailEnd/>
          </a:ln>
          <a:effectLst/>
        </p:spPr>
        <p:txBody>
          <a:bodyPr anchor="ctr"/>
          <a:lstStyle/>
          <a:p>
            <a:pPr algn="ctr">
              <a:spcBef>
                <a:spcPct val="0"/>
              </a:spcBef>
              <a:buFontTx/>
              <a:buNone/>
            </a:pPr>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Page </a:t>
            </a:r>
            <a:fld id="{F31E7ECC-B9C9-4914-948A-880332F23CFE}" type="slidenum">
              <a:rPr lang="en-US" sz="1200" b="0" smtClean="0">
                <a:solidFill>
                  <a:schemeClr val="bg1"/>
                </a:solidFill>
                <a:effectLst>
                  <a:outerShdw blurRad="50800" dist="38100" dir="2700000" algn="tl" rotWithShape="0">
                    <a:prstClr val="black">
                      <a:alpha val="40000"/>
                    </a:prstClr>
                  </a:outerShdw>
                </a:effectLst>
                <a:latin typeface="Gill Sans MT" panose="020B0502020104020203" pitchFamily="34" charset="0"/>
              </a:rPr>
              <a:pPr algn="ctr">
                <a:spcBef>
                  <a:spcPct val="0"/>
                </a:spcBef>
                <a:buFontTx/>
                <a:buNone/>
              </a:pPr>
              <a:t>‹#›</a:t>
            </a:fld>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 </a:t>
            </a:r>
          </a:p>
        </p:txBody>
      </p:sp>
      <p:sp>
        <p:nvSpPr>
          <p:cNvPr id="18" name="Text Box 18"/>
          <p:cNvSpPr txBox="1">
            <a:spLocks noChangeArrowheads="1"/>
          </p:cNvSpPr>
          <p:nvPr userDrawn="1"/>
        </p:nvSpPr>
        <p:spPr bwMode="auto">
          <a:xfrm>
            <a:off x="77897" y="6234121"/>
            <a:ext cx="10414578" cy="461665"/>
          </a:xfrm>
          <a:prstGeom prst="rect">
            <a:avLst/>
          </a:prstGeom>
          <a:noFill/>
          <a:ln w="9525">
            <a:noFill/>
            <a:miter lim="800000"/>
            <a:headEnd/>
            <a:tailEnd/>
          </a:ln>
          <a:effectLst/>
        </p:spPr>
        <p:txBody>
          <a:bodyPr wrap="square">
            <a:spAutoFit/>
          </a:bodyPr>
          <a:lstStyle/>
          <a:p>
            <a:pPr algn="l">
              <a:spcBef>
                <a:spcPct val="50000"/>
              </a:spcBef>
              <a:buFontTx/>
              <a:buNone/>
            </a:pPr>
            <a:r>
              <a:rPr lang="en-US" sz="2400" b="0" dirty="0">
                <a:solidFill>
                  <a:schemeClr val="bg1"/>
                </a:solidFill>
                <a:effectLst>
                  <a:outerShdw blurRad="127000" dist="63500" dir="2700000" algn="t" rotWithShape="0">
                    <a:schemeClr val="tx1"/>
                  </a:outerShdw>
                </a:effectLst>
                <a:latin typeface="Gill Sans MT" panose="020B0502020104020203" pitchFamily="34" charset="0"/>
              </a:rPr>
              <a:t>BPC Central</a:t>
            </a:r>
            <a:r>
              <a:rPr lang="en-US" sz="2400" b="0" baseline="0" dirty="0">
                <a:solidFill>
                  <a:schemeClr val="bg1"/>
                </a:solidFill>
                <a:effectLst>
                  <a:outerShdw blurRad="127000" dist="63500" dir="2700000" algn="t" rotWithShape="0">
                    <a:schemeClr val="tx1"/>
                  </a:outerShdw>
                </a:effectLst>
                <a:latin typeface="Gill Sans MT" panose="020B0502020104020203" pitchFamily="34" charset="0"/>
              </a:rPr>
              <a:t> Small Diameter Package 4B Project</a:t>
            </a:r>
            <a:endParaRPr lang="en-US" sz="2400" b="0" dirty="0">
              <a:solidFill>
                <a:schemeClr val="bg1"/>
              </a:solidFill>
              <a:effectLst>
                <a:outerShdw blurRad="127000" dist="63500" dir="2700000" algn="t" rotWithShape="0">
                  <a:schemeClr val="tx1"/>
                </a:outerShdw>
              </a:effectLst>
              <a:latin typeface="Gill Sans MT" panose="020B0502020104020203" pitchFamily="34" charset="0"/>
            </a:endParaRPr>
          </a:p>
        </p:txBody>
      </p:sp>
      <p:sp>
        <p:nvSpPr>
          <p:cNvPr id="5" name="Oval 4"/>
          <p:cNvSpPr/>
          <p:nvPr userDrawn="1"/>
        </p:nvSpPr>
        <p:spPr>
          <a:xfrm>
            <a:off x="9822305" y="5934075"/>
            <a:ext cx="2160145" cy="923925"/>
          </a:xfrm>
          <a:prstGeom prst="ellipse">
            <a:avLst/>
          </a:prstGeom>
          <a:solidFill>
            <a:schemeClr val="tx1">
              <a:alpha val="4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userDrawn="1"/>
        </p:nvGrpSpPr>
        <p:grpSpPr>
          <a:xfrm>
            <a:off x="4570589" y="77002"/>
            <a:ext cx="2812701" cy="197644"/>
            <a:chOff x="4562271" y="316896"/>
            <a:chExt cx="2812701" cy="197644"/>
          </a:xfrm>
        </p:grpSpPr>
        <p:pic>
          <p:nvPicPr>
            <p:cNvPr id="23" name="Picture 22"/>
            <p:cNvPicPr>
              <a:picLocks noChangeAspect="1"/>
            </p:cNvPicPr>
            <p:nvPr userDrawn="1"/>
          </p:nvPicPr>
          <p:blipFill rotWithShape="1">
            <a:blip r:embed="rId15" cstate="print">
              <a:extLst>
                <a:ext uri="{28A0092B-C50C-407E-A947-70E740481C1C}">
                  <a14:useLocalDpi xmlns:a14="http://schemas.microsoft.com/office/drawing/2010/main" val="0"/>
                </a:ext>
              </a:extLst>
            </a:blip>
            <a:srcRect l="5416" t="39904" r="7356" b="23059"/>
            <a:stretch/>
          </p:blipFill>
          <p:spPr>
            <a:xfrm>
              <a:off x="5991466" y="316896"/>
              <a:ext cx="1383506" cy="197644"/>
            </a:xfrm>
            <a:prstGeom prst="rect">
              <a:avLst/>
            </a:prstGeom>
            <a:ln>
              <a:noFill/>
            </a:ln>
            <a:effectLst>
              <a:outerShdw blurRad="38100" dist="25400" dir="2700000" algn="tl" rotWithShape="0">
                <a:srgbClr val="333333">
                  <a:alpha val="70000"/>
                </a:srgbClr>
              </a:outerShdw>
            </a:effectLst>
          </p:spPr>
        </p:pic>
        <p:pic>
          <p:nvPicPr>
            <p:cNvPr id="24" name="Picture 23"/>
            <p:cNvPicPr>
              <a:picLocks noChangeAspect="1"/>
            </p:cNvPicPr>
            <p:nvPr userDrawn="1"/>
          </p:nvPicPr>
          <p:blipFill rotWithShape="1">
            <a:blip r:embed="rId15" cstate="print">
              <a:extLst>
                <a:ext uri="{28A0092B-C50C-407E-A947-70E740481C1C}">
                  <a14:useLocalDpi xmlns:a14="http://schemas.microsoft.com/office/drawing/2010/main" val="0"/>
                </a:ext>
              </a:extLst>
            </a:blip>
            <a:srcRect l="5416" t="23391" r="34958" b="62330"/>
            <a:stretch/>
          </p:blipFill>
          <p:spPr>
            <a:xfrm>
              <a:off x="4562271" y="356131"/>
              <a:ext cx="1429195" cy="115155"/>
            </a:xfrm>
            <a:prstGeom prst="rect">
              <a:avLst/>
            </a:prstGeom>
            <a:ln>
              <a:noFill/>
            </a:ln>
            <a:effectLst>
              <a:outerShdw blurRad="38100" dist="25400" dir="2700000" algn="tl" rotWithShape="0">
                <a:srgbClr val="333333"/>
              </a:outerShdw>
            </a:effectLst>
          </p:spPr>
        </p:pic>
      </p:grpSp>
      <p:pic>
        <p:nvPicPr>
          <p:cNvPr id="2"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623481" y="6166362"/>
            <a:ext cx="1141855" cy="644332"/>
          </a:xfrm>
          <a:prstGeom prst="rect">
            <a:avLst/>
          </a:prstGeom>
          <a:effectLst>
            <a:outerShdw blurRad="76200" dist="25400" dir="2700000" algn="ctr" rotWithShape="0">
              <a:schemeClr val="tx1">
                <a:alpha val="70000"/>
              </a:schemeClr>
            </a:outerShdw>
          </a:effectLst>
        </p:spPr>
      </p:pic>
    </p:spTree>
  </p:cSld>
  <p:clrMap bg1="lt1" tx1="dk1" bg2="lt2" tx2="dk2" accent1="accent1" accent2="accent2" accent3="accent3" accent4="accent4" accent5="accent5" accent6="accent6" hlink="hlink" folHlink="folHlink"/>
  <p:sldLayoutIdLst>
    <p:sldLayoutId id="2147483684" r:id="rId1"/>
    <p:sldLayoutId id="2147483702" r:id="rId2"/>
    <p:sldLayoutId id="2147483686" r:id="rId3"/>
    <p:sldLayoutId id="2147483705" r:id="rId4"/>
    <p:sldLayoutId id="2147483704" r:id="rId5"/>
    <p:sldLayoutId id="2147483703" r:id="rId6"/>
    <p:sldLayoutId id="2147483687" r:id="rId7"/>
    <p:sldLayoutId id="2147483688" r:id="rId8"/>
    <p:sldLayoutId id="2147483689" r:id="rId9"/>
    <p:sldLayoutId id="2147483690" r:id="rId10"/>
    <p:sldLayoutId id="2147483691" r:id="rId11"/>
  </p:sldLayoutIdLst>
  <p:hf hdr="0" ftr="0"/>
  <p:txStyles>
    <p:titleStyle>
      <a:lvl1pPr algn="l" defTabSz="914400" rtl="0" eaLnBrk="1" latinLnBrk="0" hangingPunct="1">
        <a:spcBef>
          <a:spcPct val="0"/>
        </a:spcBef>
        <a:buNone/>
        <a:defRPr sz="4000" kern="1200" baseline="0">
          <a:solidFill>
            <a:srgbClr val="000099"/>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apps.saws.org/Business_Center/Contractsol/" TargetMode="External"/><Relationship Id="rId2" Type="http://schemas.openxmlformats.org/officeDocument/2006/relationships/hyperlink" Target="http://www.saws.org/" TargetMode="Externa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Marisol.Robles@saws.org" TargetMode="External"/><Relationship Id="rId2" Type="http://schemas.openxmlformats.org/officeDocument/2006/relationships/hyperlink" Target="mailto:Janie.Powell@saws.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Marisol.Robles@saws.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aws.smwbe.com/" TargetMode="External"/><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15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Contract Requirements</a:t>
            </a:r>
          </a:p>
        </p:txBody>
      </p:sp>
      <p:sp>
        <p:nvSpPr>
          <p:cNvPr id="6" name="Content Placeholder 5"/>
          <p:cNvSpPr>
            <a:spLocks noGrp="1"/>
          </p:cNvSpPr>
          <p:nvPr>
            <p:ph idx="1"/>
          </p:nvPr>
        </p:nvSpPr>
        <p:spPr>
          <a:xfrm>
            <a:off x="609600" y="1531083"/>
            <a:ext cx="10972800" cy="4465679"/>
          </a:xfrm>
        </p:spPr>
        <p:txBody>
          <a:bodyPr/>
          <a:lstStyle/>
          <a:p>
            <a:pPr algn="just"/>
            <a:r>
              <a:rPr lang="en-US" sz="2400" dirty="0"/>
              <a:t>Certified payroll to be submitted on weekly basis</a:t>
            </a:r>
          </a:p>
          <a:p>
            <a:pPr algn="just"/>
            <a:r>
              <a:rPr lang="en-US" sz="2400" dirty="0"/>
              <a:t>Wage decisions are included within the specifications</a:t>
            </a:r>
          </a:p>
          <a:p>
            <a:pPr algn="just"/>
            <a:r>
              <a:rPr lang="en-US" sz="2400" dirty="0"/>
              <a:t>Contractors to utilize LCP Tracker </a:t>
            </a:r>
          </a:p>
          <a:p>
            <a:pPr algn="just"/>
            <a:r>
              <a:rPr lang="en-US" sz="2400" dirty="0"/>
              <a:t>Site visits are random and unannounced</a:t>
            </a:r>
          </a:p>
          <a:p>
            <a:pPr algn="just"/>
            <a:r>
              <a:rPr lang="en-US" sz="2400" dirty="0"/>
              <a:t>Interviews will be Conducted and will be private &amp; confidential</a:t>
            </a:r>
          </a:p>
          <a:p>
            <a:pPr algn="just"/>
            <a:r>
              <a:rPr lang="en-US" sz="2400" dirty="0"/>
              <a:t>Payroll records are subject to review</a:t>
            </a:r>
          </a:p>
          <a:p>
            <a:pPr algn="just"/>
            <a:r>
              <a:rPr lang="en-US" sz="2400" dirty="0"/>
              <a:t>All apprenticeship programs will need to be approved by Department of Labor prior to starting</a:t>
            </a:r>
          </a:p>
          <a:p>
            <a:pPr algn="just"/>
            <a:r>
              <a:rPr lang="en-US" sz="2400" dirty="0"/>
              <a:t>Contractors are responsible for sub-contractor payroll </a:t>
            </a:r>
          </a:p>
          <a:p>
            <a:pPr algn="just"/>
            <a:r>
              <a:rPr lang="en-US" sz="2400" dirty="0"/>
              <a:t>Late payrolls delay contractor payments from SAWS</a:t>
            </a:r>
          </a:p>
          <a:p>
            <a:endParaRPr lang="en-US" dirty="0"/>
          </a:p>
        </p:txBody>
      </p:sp>
      <p:sp>
        <p:nvSpPr>
          <p:cNvPr id="7" name="Subtitle 6"/>
          <p:cNvSpPr>
            <a:spLocks noGrp="1"/>
          </p:cNvSpPr>
          <p:nvPr>
            <p:ph type="subTitle" idx="13"/>
          </p:nvPr>
        </p:nvSpPr>
        <p:spPr/>
        <p:txBody>
          <a:bodyPr>
            <a:normAutofit lnSpcReduction="10000"/>
          </a:bodyPr>
          <a:lstStyle/>
          <a:p>
            <a:r>
              <a:rPr lang="en-US" dirty="0"/>
              <a:t>Prevailing Wage Rate and Labor Standards – Section 2.10 of the General Conditions</a:t>
            </a:r>
          </a:p>
          <a:p>
            <a:endParaRPr lang="en-US" dirty="0"/>
          </a:p>
        </p:txBody>
      </p:sp>
    </p:spTree>
    <p:extLst>
      <p:ext uri="{BB962C8B-B14F-4D97-AF65-F5344CB8AC3E}">
        <p14:creationId xmlns:p14="http://schemas.microsoft.com/office/powerpoint/2010/main" val="233502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Contract Requirements</a:t>
            </a:r>
          </a:p>
        </p:txBody>
      </p:sp>
      <p:sp>
        <p:nvSpPr>
          <p:cNvPr id="6" name="Content Placeholder 5"/>
          <p:cNvSpPr>
            <a:spLocks noGrp="1"/>
          </p:cNvSpPr>
          <p:nvPr>
            <p:ph idx="1"/>
          </p:nvPr>
        </p:nvSpPr>
        <p:spPr>
          <a:xfrm>
            <a:off x="684415" y="1060739"/>
            <a:ext cx="10972800" cy="4199859"/>
          </a:xfrm>
        </p:spPr>
        <p:txBody>
          <a:bodyPr/>
          <a:lstStyle/>
          <a:p>
            <a:pPr algn="just"/>
            <a:r>
              <a:rPr lang="en-US" dirty="0"/>
              <a:t>Insurance requirements are found in Section 5.7 of the GCs</a:t>
            </a:r>
          </a:p>
          <a:p>
            <a:pPr lvl="1" algn="just"/>
            <a:r>
              <a:rPr lang="en-US" dirty="0"/>
              <a:t>Pollution Liability &amp; Installation Floater is required</a:t>
            </a:r>
          </a:p>
          <a:p>
            <a:pPr lvl="1" algn="just"/>
            <a:r>
              <a:rPr lang="en-US" dirty="0"/>
              <a:t>Maintain insurance coverage during the construction of this Project</a:t>
            </a:r>
          </a:p>
          <a:p>
            <a:pPr algn="just"/>
            <a:r>
              <a:rPr lang="en-US" dirty="0"/>
              <a:t>Compliant prior to executing the contract</a:t>
            </a:r>
          </a:p>
          <a:p>
            <a:pPr algn="just"/>
            <a:r>
              <a:rPr lang="en-US" dirty="0"/>
              <a:t>Will ask for insurance prior to Board award to expedite execution of the contract</a:t>
            </a:r>
          </a:p>
          <a:p>
            <a:pPr lvl="1" algn="just"/>
            <a:r>
              <a:rPr lang="en-US" dirty="0"/>
              <a:t>Any deficiencies must be corrected prior to Board award</a:t>
            </a:r>
          </a:p>
        </p:txBody>
      </p:sp>
    </p:spTree>
    <p:extLst>
      <p:ext uri="{BB962C8B-B14F-4D97-AF65-F5344CB8AC3E}">
        <p14:creationId xmlns:p14="http://schemas.microsoft.com/office/powerpoint/2010/main" val="223194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Bid Packet Preparation</a:t>
            </a:r>
          </a:p>
        </p:txBody>
      </p:sp>
      <p:sp>
        <p:nvSpPr>
          <p:cNvPr id="5" name="Content Placeholder 4"/>
          <p:cNvSpPr>
            <a:spLocks noGrp="1"/>
          </p:cNvSpPr>
          <p:nvPr>
            <p:ph idx="1"/>
          </p:nvPr>
        </p:nvSpPr>
        <p:spPr>
          <a:xfrm>
            <a:off x="609599" y="950027"/>
            <a:ext cx="10972800" cy="5011295"/>
          </a:xfrm>
        </p:spPr>
        <p:txBody>
          <a:bodyPr/>
          <a:lstStyle/>
          <a:p>
            <a:pPr algn="just"/>
            <a:r>
              <a:rPr lang="en-US" sz="2800" dirty="0"/>
              <a:t>Utilize the Bid Packet Checklist within the specifications</a:t>
            </a:r>
          </a:p>
          <a:p>
            <a:pPr algn="just"/>
            <a:r>
              <a:rPr lang="en-US" sz="2800" u="sng" dirty="0"/>
              <a:t>Double check</a:t>
            </a:r>
            <a:r>
              <a:rPr lang="en-US" sz="2800" dirty="0"/>
              <a:t> all mathematical calculations and verify all extensions</a:t>
            </a:r>
          </a:p>
          <a:p>
            <a:pPr algn="just"/>
            <a:r>
              <a:rPr lang="en-US" sz="2800" dirty="0"/>
              <a:t>Ensure Mobilization &amp; Prep ROW Line Item does not exceed the percentage allowed</a:t>
            </a:r>
          </a:p>
          <a:p>
            <a:pPr algn="just"/>
            <a:r>
              <a:rPr lang="en-US" sz="2800" dirty="0"/>
              <a:t>References and contact information must be </a:t>
            </a:r>
            <a:r>
              <a:rPr lang="en-US" sz="2800" u="sng" dirty="0"/>
              <a:t>verified</a:t>
            </a:r>
            <a:r>
              <a:rPr lang="en-US" sz="2800" dirty="0"/>
              <a:t> prior to submitting</a:t>
            </a:r>
          </a:p>
          <a:p>
            <a:pPr algn="just"/>
            <a:r>
              <a:rPr lang="en-US" sz="2800" dirty="0"/>
              <a:t>Addendums are acknowledged on the Bid Proposals</a:t>
            </a:r>
          </a:p>
          <a:p>
            <a:pPr algn="just"/>
            <a:r>
              <a:rPr lang="en-US" sz="2800" dirty="0"/>
              <a:t>A baseline schedule should be part of the Bid Packet with an assumed date of January 4, 2021.</a:t>
            </a:r>
          </a:p>
          <a:p>
            <a:pPr algn="just"/>
            <a:endParaRPr lang="en-US" sz="2800" dirty="0"/>
          </a:p>
        </p:txBody>
      </p:sp>
    </p:spTree>
    <p:extLst>
      <p:ext uri="{BB962C8B-B14F-4D97-AF65-F5344CB8AC3E}">
        <p14:creationId xmlns:p14="http://schemas.microsoft.com/office/powerpoint/2010/main" val="233092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Addendum(s) </a:t>
            </a:r>
          </a:p>
        </p:txBody>
      </p:sp>
      <p:sp>
        <p:nvSpPr>
          <p:cNvPr id="6" name="Content Placeholder 5"/>
          <p:cNvSpPr>
            <a:spLocks noGrp="1"/>
          </p:cNvSpPr>
          <p:nvPr>
            <p:ph idx="1"/>
          </p:nvPr>
        </p:nvSpPr>
        <p:spPr/>
        <p:txBody>
          <a:bodyPr/>
          <a:lstStyle/>
          <a:p>
            <a:pPr algn="just"/>
            <a:r>
              <a:rPr lang="en-US" dirty="0"/>
              <a:t>Questions deadline is October 5, 2020 by 2 P.M.</a:t>
            </a:r>
          </a:p>
          <a:p>
            <a:pPr algn="just"/>
            <a:r>
              <a:rPr lang="en-US" dirty="0"/>
              <a:t>Q&amp;A’s will be posted on SAWS website on October 8, 2020 by 2 P.M.</a:t>
            </a:r>
          </a:p>
          <a:p>
            <a:pPr algn="just"/>
            <a:r>
              <a:rPr lang="en-US" dirty="0"/>
              <a:t>All questions should be sent in writing via email or fax.</a:t>
            </a:r>
          </a:p>
          <a:p>
            <a:pPr algn="just"/>
            <a:r>
              <a:rPr lang="en-US" dirty="0"/>
              <a:t>Check our website regularly for addendum postings .</a:t>
            </a:r>
          </a:p>
          <a:p>
            <a:pPr algn="just"/>
            <a:r>
              <a:rPr lang="en-US" dirty="0"/>
              <a:t>It is possible to have multiple addendums during the time frame in addition to the scheduled final addendum.</a:t>
            </a:r>
          </a:p>
        </p:txBody>
      </p:sp>
      <p:sp>
        <p:nvSpPr>
          <p:cNvPr id="7" name="Subtitle 6"/>
          <p:cNvSpPr>
            <a:spLocks noGrp="1"/>
          </p:cNvSpPr>
          <p:nvPr>
            <p:ph type="subTitle" idx="13"/>
          </p:nvPr>
        </p:nvSpPr>
        <p:spPr/>
        <p:txBody>
          <a:bodyPr>
            <a:normAutofit lnSpcReduction="10000"/>
          </a:bodyPr>
          <a:lstStyle/>
          <a:p>
            <a:r>
              <a:rPr lang="en-US" dirty="0"/>
              <a:t>Revisions, Clarifications, Questions and Answers (Q&amp;A’s)</a:t>
            </a:r>
          </a:p>
        </p:txBody>
      </p:sp>
    </p:spTree>
    <p:extLst>
      <p:ext uri="{BB962C8B-B14F-4D97-AF65-F5344CB8AC3E}">
        <p14:creationId xmlns:p14="http://schemas.microsoft.com/office/powerpoint/2010/main" val="409352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Vendor Registration &amp; Notification (VRN)</a:t>
            </a:r>
          </a:p>
        </p:txBody>
      </p:sp>
      <p:sp>
        <p:nvSpPr>
          <p:cNvPr id="6" name="Content Placeholder 5"/>
          <p:cNvSpPr>
            <a:spLocks noGrp="1"/>
          </p:cNvSpPr>
          <p:nvPr>
            <p:ph idx="1"/>
          </p:nvPr>
        </p:nvSpPr>
        <p:spPr>
          <a:xfrm>
            <a:off x="609599" y="1011456"/>
            <a:ext cx="10972800" cy="4517382"/>
          </a:xfrm>
        </p:spPr>
        <p:txBody>
          <a:bodyPr/>
          <a:lstStyle/>
          <a:p>
            <a:r>
              <a:rPr lang="en-US" sz="2800" dirty="0"/>
              <a:t>Please register through SAWS Vendor Registration Program on the SAWS website at </a:t>
            </a:r>
            <a:r>
              <a:rPr lang="en-US" sz="2800" dirty="0">
                <a:hlinkClick r:id="rId2"/>
              </a:rPr>
              <a:t>www.saws.org</a:t>
            </a:r>
            <a:r>
              <a:rPr lang="en-US" sz="2800" dirty="0"/>
              <a:t> to ensure access to the latest information.</a:t>
            </a:r>
          </a:p>
          <a:p>
            <a:r>
              <a:rPr lang="en-US" sz="2800" dirty="0"/>
              <a:t>To receive updates on specific projects, registered vendors must ‘Subscribe’ to the project by selecting the project, and clicking ‘Subscribe’ under the Notify Me box.</a:t>
            </a:r>
          </a:p>
          <a:p>
            <a:pPr marL="0" indent="0">
              <a:buNone/>
            </a:pPr>
            <a:r>
              <a:rPr lang="en-US" sz="2800" dirty="0">
                <a:hlinkClick r:id="rId3"/>
              </a:rPr>
              <a:t>https://apps.saws.org/Business_Center/Contractsol/</a:t>
            </a:r>
            <a:r>
              <a:rPr lang="en-US" sz="2800" dirty="0"/>
              <a:t>  </a:t>
            </a:r>
          </a:p>
        </p:txBody>
      </p:sp>
      <p:pic>
        <p:nvPicPr>
          <p:cNvPr id="2" name="Picture 1"/>
          <p:cNvPicPr>
            <a:picLocks noChangeAspect="1"/>
          </p:cNvPicPr>
          <p:nvPr/>
        </p:nvPicPr>
        <p:blipFill>
          <a:blip r:embed="rId4"/>
          <a:stretch>
            <a:fillRect/>
          </a:stretch>
        </p:blipFill>
        <p:spPr>
          <a:xfrm>
            <a:off x="8639905" y="3443844"/>
            <a:ext cx="3081040" cy="2667025"/>
          </a:xfrm>
          <a:prstGeom prst="rect">
            <a:avLst/>
          </a:prstGeom>
        </p:spPr>
      </p:pic>
    </p:spTree>
    <p:extLst>
      <p:ext uri="{BB962C8B-B14F-4D97-AF65-F5344CB8AC3E}">
        <p14:creationId xmlns:p14="http://schemas.microsoft.com/office/powerpoint/2010/main" val="109217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Bid Opening Dates/Times</a:t>
            </a:r>
          </a:p>
        </p:txBody>
      </p:sp>
      <p:sp>
        <p:nvSpPr>
          <p:cNvPr id="6" name="Content Placeholder 5"/>
          <p:cNvSpPr>
            <a:spLocks noGrp="1"/>
          </p:cNvSpPr>
          <p:nvPr>
            <p:ph idx="1"/>
          </p:nvPr>
        </p:nvSpPr>
        <p:spPr>
          <a:xfrm>
            <a:off x="609599" y="1800225"/>
            <a:ext cx="10950478" cy="4857750"/>
          </a:xfrm>
        </p:spPr>
        <p:txBody>
          <a:bodyPr/>
          <a:lstStyle/>
          <a:p>
            <a:pPr algn="just"/>
            <a:r>
              <a:rPr lang="en-US" sz="2400" dirty="0"/>
              <a:t>Bids will be received either Electronically or through Sealed bids.</a:t>
            </a:r>
          </a:p>
          <a:p>
            <a:pPr algn="just"/>
            <a:r>
              <a:rPr lang="en-US" sz="2400" dirty="0"/>
              <a:t>Electronic bids will be received via the secure SAWS FTP site.</a:t>
            </a:r>
          </a:p>
          <a:p>
            <a:pPr algn="just"/>
            <a:r>
              <a:rPr lang="en-US" sz="2400" dirty="0"/>
              <a:t>Bids may not be late</a:t>
            </a:r>
          </a:p>
          <a:p>
            <a:pPr lvl="1" algn="just"/>
            <a:r>
              <a:rPr lang="en-US" sz="2400" dirty="0"/>
              <a:t>Late bids will not be accepted and will be returned unopened</a:t>
            </a:r>
          </a:p>
          <a:p>
            <a:pPr algn="just"/>
            <a:r>
              <a:rPr lang="en-US" sz="2400" dirty="0"/>
              <a:t>Sealed bids will be received by Contract Administration, 2800 U.S. Hwy 281 North, Tower II, Customer Service Building, via a drop box located on the left wall when walking through the first set of double glass doors of the main Tower II entry on the north side of the building.</a:t>
            </a:r>
          </a:p>
          <a:p>
            <a:pPr algn="just"/>
            <a:r>
              <a:rPr lang="en-US" sz="2400" dirty="0"/>
              <a:t>If delivering in person to SAWS, Bidders should allow sufficient travel time.</a:t>
            </a:r>
          </a:p>
          <a:p>
            <a:pPr algn="just"/>
            <a:endParaRPr lang="en-US" sz="2400" dirty="0"/>
          </a:p>
        </p:txBody>
      </p:sp>
      <p:sp>
        <p:nvSpPr>
          <p:cNvPr id="7" name="Subtitle 6"/>
          <p:cNvSpPr>
            <a:spLocks noGrp="1"/>
          </p:cNvSpPr>
          <p:nvPr>
            <p:ph type="subTitle" idx="13"/>
          </p:nvPr>
        </p:nvSpPr>
        <p:spPr>
          <a:xfrm>
            <a:off x="609599" y="949843"/>
            <a:ext cx="9071801" cy="726557"/>
          </a:xfrm>
        </p:spPr>
        <p:txBody>
          <a:bodyPr>
            <a:normAutofit/>
          </a:bodyPr>
          <a:lstStyle/>
          <a:p>
            <a:r>
              <a:rPr lang="en-US" sz="4000" dirty="0"/>
              <a:t>October 19, 2020 at 2 PM</a:t>
            </a:r>
          </a:p>
        </p:txBody>
      </p:sp>
    </p:spTree>
    <p:extLst>
      <p:ext uri="{BB962C8B-B14F-4D97-AF65-F5344CB8AC3E}">
        <p14:creationId xmlns:p14="http://schemas.microsoft.com/office/powerpoint/2010/main" val="299716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Project Background</a:t>
            </a:r>
          </a:p>
        </p:txBody>
      </p:sp>
      <p:sp>
        <p:nvSpPr>
          <p:cNvPr id="5" name="Content Placeholder 4"/>
          <p:cNvSpPr>
            <a:spLocks noGrp="1"/>
          </p:cNvSpPr>
          <p:nvPr>
            <p:ph idx="1"/>
          </p:nvPr>
        </p:nvSpPr>
        <p:spPr>
          <a:xfrm>
            <a:off x="609599" y="1145099"/>
            <a:ext cx="5379077" cy="5011295"/>
          </a:xfrm>
        </p:spPr>
        <p:txBody>
          <a:bodyPr/>
          <a:lstStyle/>
          <a:p>
            <a:pPr algn="just"/>
            <a:r>
              <a:rPr lang="en-US" sz="2400" dirty="0"/>
              <a:t>Sealed bids are requested by the San Antonio Water System for the construction of approximately 5,138 LF of 8-15 inch sanitary sewer pipe via Pipe Burst and Open Cut methods</a:t>
            </a:r>
          </a:p>
          <a:p>
            <a:pPr marL="0" indent="0" algn="just">
              <a:buNone/>
            </a:pPr>
            <a:endParaRPr lang="en-US" sz="2400" dirty="0"/>
          </a:p>
          <a:p>
            <a:pPr algn="just"/>
            <a:r>
              <a:rPr lang="en-US" sz="2400" dirty="0"/>
              <a:t>Project is part of the Consent Decree</a:t>
            </a:r>
          </a:p>
          <a:p>
            <a:pPr algn="just"/>
            <a:endParaRPr lang="en-US" sz="2400" dirty="0"/>
          </a:p>
          <a:p>
            <a:pPr algn="just"/>
            <a:r>
              <a:rPr lang="en-US" sz="2400" dirty="0"/>
              <a:t>Contractor is to become familiar with the plans, specifications, and project locations</a:t>
            </a:r>
          </a:p>
          <a:p>
            <a:pPr algn="just"/>
            <a:endParaRPr lang="en-US" sz="2400" dirty="0"/>
          </a:p>
          <a:p>
            <a:pPr algn="just"/>
            <a:endParaRPr lang="en-US" sz="2400" dirty="0"/>
          </a:p>
          <a:p>
            <a:pPr algn="just"/>
            <a:endParaRPr lang="en-US" sz="2800" dirty="0"/>
          </a:p>
        </p:txBody>
      </p:sp>
      <p:pic>
        <p:nvPicPr>
          <p:cNvPr id="2" name="Picture 1"/>
          <p:cNvPicPr>
            <a:picLocks noChangeAspect="1"/>
          </p:cNvPicPr>
          <p:nvPr/>
        </p:nvPicPr>
        <p:blipFill rotWithShape="1">
          <a:blip r:embed="rId3"/>
          <a:srcRect l="3255" t="962" r="2371" b="11430"/>
          <a:stretch/>
        </p:blipFill>
        <p:spPr>
          <a:xfrm>
            <a:off x="6417276" y="378940"/>
            <a:ext cx="5173363" cy="5705204"/>
          </a:xfrm>
          <a:prstGeom prst="rect">
            <a:avLst/>
          </a:prstGeom>
        </p:spPr>
      </p:pic>
    </p:spTree>
    <p:extLst>
      <p:ext uri="{BB962C8B-B14F-4D97-AF65-F5344CB8AC3E}">
        <p14:creationId xmlns:p14="http://schemas.microsoft.com/office/powerpoint/2010/main" val="19477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Contract Requirements</a:t>
            </a:r>
          </a:p>
        </p:txBody>
      </p:sp>
      <p:sp>
        <p:nvSpPr>
          <p:cNvPr id="6" name="Content Placeholder 5"/>
          <p:cNvSpPr>
            <a:spLocks noGrp="1"/>
          </p:cNvSpPr>
          <p:nvPr>
            <p:ph idx="1"/>
          </p:nvPr>
        </p:nvSpPr>
        <p:spPr>
          <a:xfrm>
            <a:off x="609600" y="1290160"/>
            <a:ext cx="10972800" cy="4517382"/>
          </a:xfrm>
        </p:spPr>
        <p:txBody>
          <a:bodyPr/>
          <a:lstStyle/>
          <a:p>
            <a:pPr algn="just"/>
            <a:r>
              <a:rPr lang="en-US" sz="2400" dirty="0"/>
              <a:t>Contractor shall perform the work with its own organization on at least 40% of the total original contract price which should be indicated on the Good Faith Effort Plan. </a:t>
            </a:r>
          </a:p>
          <a:p>
            <a:pPr algn="just"/>
            <a:r>
              <a:rPr lang="en-US" sz="2400" dirty="0"/>
              <a:t>Bidder is required to submit Statement of Bidders Experience as part of their bid.</a:t>
            </a:r>
          </a:p>
          <a:p>
            <a:pPr algn="just"/>
            <a:r>
              <a:rPr lang="en-US" sz="2400" dirty="0"/>
              <a:t>Liquidated damages will be assessed as follows for final completion extending beyond contract time: </a:t>
            </a:r>
          </a:p>
          <a:p>
            <a:endParaRPr lang="en-US" sz="2400" dirty="0"/>
          </a:p>
          <a:p>
            <a:endParaRPr lang="en-US" sz="2400" dirty="0"/>
          </a:p>
          <a:p>
            <a:pPr marL="0" indent="0" algn="just">
              <a:buNone/>
            </a:pPr>
            <a:endParaRPr lang="en-US" sz="2400" dirty="0"/>
          </a:p>
          <a:p>
            <a:pPr marL="0" indent="0" algn="just">
              <a:buNone/>
            </a:pPr>
            <a:endParaRPr lang="en-US" sz="2400" dirty="0"/>
          </a:p>
          <a:p>
            <a:pPr marL="0" indent="0" algn="just">
              <a:buNone/>
            </a:pPr>
            <a:endParaRPr lang="en-US" sz="1800" dirty="0"/>
          </a:p>
          <a:p>
            <a:pPr marL="0" indent="0" algn="ctr">
              <a:buNone/>
            </a:pPr>
            <a:r>
              <a:rPr lang="en-US" sz="1600" dirty="0"/>
              <a:t>	</a:t>
            </a:r>
          </a:p>
          <a:p>
            <a:pPr marL="0" indent="0" algn="ctr">
              <a:buNone/>
            </a:pPr>
            <a:r>
              <a:rPr lang="en-US" sz="1600" dirty="0"/>
              <a:t>                     Any days tallied after 42 days will be assessed as a Tier 6 rate.</a:t>
            </a:r>
          </a:p>
          <a:p>
            <a:endParaRPr lang="en-US" sz="2400" dirty="0"/>
          </a:p>
        </p:txBody>
      </p:sp>
      <p:sp>
        <p:nvSpPr>
          <p:cNvPr id="7" name="Subtitle 6"/>
          <p:cNvSpPr>
            <a:spLocks noGrp="1"/>
          </p:cNvSpPr>
          <p:nvPr>
            <p:ph type="subTitle" idx="13"/>
          </p:nvPr>
        </p:nvSpPr>
        <p:spPr>
          <a:xfrm>
            <a:off x="609600" y="909970"/>
            <a:ext cx="11385453" cy="445459"/>
          </a:xfrm>
        </p:spPr>
        <p:txBody>
          <a:bodyPr>
            <a:normAutofit lnSpcReduction="10000"/>
          </a:bodyPr>
          <a:lstStyle/>
          <a:p>
            <a:r>
              <a:rPr lang="en-US" dirty="0"/>
              <a:t>Supplemental Conditions</a:t>
            </a:r>
          </a:p>
          <a:p>
            <a:endParaRPr lang="en-US" dirty="0"/>
          </a:p>
        </p:txBody>
      </p:sp>
      <p:pic>
        <p:nvPicPr>
          <p:cNvPr id="2" name="Picture 1"/>
          <p:cNvPicPr>
            <a:picLocks noChangeAspect="1"/>
          </p:cNvPicPr>
          <p:nvPr/>
        </p:nvPicPr>
        <p:blipFill>
          <a:blip r:embed="rId2"/>
          <a:stretch>
            <a:fillRect/>
          </a:stretch>
        </p:blipFill>
        <p:spPr>
          <a:xfrm>
            <a:off x="4547197" y="2952811"/>
            <a:ext cx="3857625" cy="2733675"/>
          </a:xfrm>
          <a:prstGeom prst="rect">
            <a:avLst/>
          </a:prstGeom>
        </p:spPr>
      </p:pic>
    </p:spTree>
    <p:extLst>
      <p:ext uri="{BB962C8B-B14F-4D97-AF65-F5344CB8AC3E}">
        <p14:creationId xmlns:p14="http://schemas.microsoft.com/office/powerpoint/2010/main" val="293748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Special Conditions</a:t>
            </a:r>
          </a:p>
        </p:txBody>
      </p:sp>
      <p:sp>
        <p:nvSpPr>
          <p:cNvPr id="5" name="Content Placeholder 4"/>
          <p:cNvSpPr>
            <a:spLocks noGrp="1"/>
          </p:cNvSpPr>
          <p:nvPr>
            <p:ph idx="1"/>
          </p:nvPr>
        </p:nvSpPr>
        <p:spPr>
          <a:xfrm>
            <a:off x="609600" y="923352"/>
            <a:ext cx="10972800" cy="5011295"/>
          </a:xfrm>
        </p:spPr>
        <p:txBody>
          <a:bodyPr/>
          <a:lstStyle/>
          <a:p>
            <a:pPr lvl="2" algn="just">
              <a:buFont typeface="Wingdings" panose="05000000000000000000" pitchFamily="2" charset="2"/>
              <a:buChar char="Ø"/>
            </a:pPr>
            <a:endParaRPr lang="en-US" sz="1600" dirty="0"/>
          </a:p>
          <a:p>
            <a:pPr lvl="0"/>
            <a:r>
              <a:rPr lang="en-US" sz="2400" dirty="0">
                <a:solidFill>
                  <a:prstClr val="black">
                    <a:lumMod val="65000"/>
                    <a:lumOff val="35000"/>
                  </a:prstClr>
                </a:solidFill>
              </a:rPr>
              <a:t>Contractor to submit a completion report when the project is complete</a:t>
            </a:r>
          </a:p>
          <a:p>
            <a:pPr lvl="1"/>
            <a:r>
              <a:rPr lang="en-US" sz="2400" dirty="0">
                <a:solidFill>
                  <a:prstClr val="black">
                    <a:lumMod val="65000"/>
                    <a:lumOff val="35000"/>
                  </a:prstClr>
                </a:solidFill>
              </a:rPr>
              <a:t>Pre and post MPEG-1 video and video logs</a:t>
            </a:r>
          </a:p>
          <a:p>
            <a:pPr lvl="1"/>
            <a:r>
              <a:rPr lang="en-US" sz="2400" dirty="0">
                <a:solidFill>
                  <a:prstClr val="black">
                    <a:lumMod val="65000"/>
                    <a:lumOff val="35000"/>
                  </a:prstClr>
                </a:solidFill>
              </a:rPr>
              <a:t>Any tests and/or submittals specified in the Contract Documents</a:t>
            </a:r>
          </a:p>
          <a:p>
            <a:pPr lvl="0"/>
            <a:r>
              <a:rPr lang="en-US" sz="2400" dirty="0">
                <a:solidFill>
                  <a:prstClr val="black">
                    <a:lumMod val="65000"/>
                    <a:lumOff val="35000"/>
                  </a:prstClr>
                </a:solidFill>
              </a:rPr>
              <a:t>Payment</a:t>
            </a:r>
          </a:p>
          <a:p>
            <a:pPr lvl="1"/>
            <a:r>
              <a:rPr lang="en-US" sz="2400" dirty="0">
                <a:solidFill>
                  <a:prstClr val="black">
                    <a:lumMod val="65000"/>
                    <a:lumOff val="35000"/>
                  </a:prstClr>
                </a:solidFill>
              </a:rPr>
              <a:t>The unit price cost for items shall include all the necessary incidental work as subsidiary to the item unless otherwise specifically called out in the plans or approved by SAWS</a:t>
            </a:r>
          </a:p>
          <a:p>
            <a:pPr marL="0" indent="0">
              <a:buNone/>
            </a:pPr>
            <a:endParaRPr lang="en-US" sz="3200" dirty="0"/>
          </a:p>
          <a:p>
            <a:pPr algn="just"/>
            <a:endParaRPr lang="en-US" sz="2800" dirty="0"/>
          </a:p>
          <a:p>
            <a:pPr marL="0" indent="0" algn="just">
              <a:buNone/>
            </a:pPr>
            <a:endParaRPr lang="en-US" sz="2800" dirty="0"/>
          </a:p>
          <a:p>
            <a:pPr algn="just"/>
            <a:endParaRPr lang="en-US" sz="2400" dirty="0"/>
          </a:p>
          <a:p>
            <a:pPr algn="just"/>
            <a:endParaRPr lang="en-US" sz="2400" dirty="0"/>
          </a:p>
          <a:p>
            <a:pPr algn="just"/>
            <a:endParaRPr lang="en-US" sz="2800" dirty="0"/>
          </a:p>
        </p:txBody>
      </p:sp>
      <p:sp>
        <p:nvSpPr>
          <p:cNvPr id="6" name="Content Placeholder 4">
            <a:extLst>
              <a:ext uri="{FF2B5EF4-FFF2-40B4-BE49-F238E27FC236}">
                <a16:creationId xmlns:a16="http://schemas.microsoft.com/office/drawing/2014/main" id="{D15F59CE-536A-4705-8A8F-0E28AB7066F3}"/>
              </a:ext>
            </a:extLst>
          </p:cNvPr>
          <p:cNvSpPr txBox="1">
            <a:spLocks/>
          </p:cNvSpPr>
          <p:nvPr/>
        </p:nvSpPr>
        <p:spPr>
          <a:xfrm>
            <a:off x="609600" y="1152486"/>
            <a:ext cx="10972800" cy="50112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Bef>
                <a:spcPts val="50"/>
              </a:spcBef>
              <a:spcAft>
                <a:spcPts val="0"/>
              </a:spcAft>
            </a:pPr>
            <a:endParaRPr lang="en-US" sz="2800" dirty="0"/>
          </a:p>
          <a:p>
            <a:pPr algn="just" fontAlgn="auto">
              <a:spcAft>
                <a:spcPts val="0"/>
              </a:spcAft>
            </a:pPr>
            <a:endParaRPr lang="en-US" sz="2800" dirty="0"/>
          </a:p>
          <a:p>
            <a:pPr algn="just" fontAlgn="auto">
              <a:spcAft>
                <a:spcPts val="0"/>
              </a:spcAft>
            </a:pPr>
            <a:endParaRPr lang="en-US" sz="2800" dirty="0"/>
          </a:p>
          <a:p>
            <a:pPr marL="0" indent="0" algn="just" fontAlgn="auto">
              <a:spcAft>
                <a:spcPts val="0"/>
              </a:spcAft>
              <a:buFont typeface="Arial" pitchFamily="34" charset="0"/>
              <a:buNone/>
            </a:pPr>
            <a:endParaRPr lang="en-US" sz="2800" dirty="0"/>
          </a:p>
          <a:p>
            <a:pPr algn="just" fontAlgn="auto">
              <a:spcAft>
                <a:spcPts val="0"/>
              </a:spcAft>
            </a:pPr>
            <a:endParaRPr lang="en-US" sz="2400" dirty="0"/>
          </a:p>
          <a:p>
            <a:pPr algn="just" fontAlgn="auto">
              <a:spcAft>
                <a:spcPts val="0"/>
              </a:spcAft>
            </a:pPr>
            <a:endParaRPr lang="en-US" sz="2400" dirty="0"/>
          </a:p>
          <a:p>
            <a:pPr algn="just" fontAlgn="auto">
              <a:spcAft>
                <a:spcPts val="0"/>
              </a:spcAft>
            </a:pPr>
            <a:endParaRPr lang="en-US" sz="2800" dirty="0"/>
          </a:p>
        </p:txBody>
      </p:sp>
    </p:spTree>
    <p:extLst>
      <p:ext uri="{BB962C8B-B14F-4D97-AF65-F5344CB8AC3E}">
        <p14:creationId xmlns:p14="http://schemas.microsoft.com/office/powerpoint/2010/main" val="310840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Supplemental Conditions</a:t>
            </a:r>
          </a:p>
        </p:txBody>
      </p:sp>
      <p:sp>
        <p:nvSpPr>
          <p:cNvPr id="5" name="Content Placeholder 4"/>
          <p:cNvSpPr>
            <a:spLocks noGrp="1"/>
          </p:cNvSpPr>
          <p:nvPr>
            <p:ph idx="1"/>
          </p:nvPr>
        </p:nvSpPr>
        <p:spPr>
          <a:xfrm>
            <a:off x="609599" y="923352"/>
            <a:ext cx="10972800" cy="5011295"/>
          </a:xfrm>
        </p:spPr>
        <p:txBody>
          <a:bodyPr/>
          <a:lstStyle/>
          <a:p>
            <a:pPr lvl="0"/>
            <a:r>
              <a:rPr lang="en-US" sz="2400" dirty="0">
                <a:solidFill>
                  <a:prstClr val="black">
                    <a:lumMod val="65000"/>
                    <a:lumOff val="35000"/>
                  </a:prstClr>
                </a:solidFill>
              </a:rPr>
              <a:t>Worksite</a:t>
            </a:r>
          </a:p>
          <a:p>
            <a:pPr lvl="1"/>
            <a:r>
              <a:rPr lang="en-US" sz="2400" dirty="0">
                <a:solidFill>
                  <a:prstClr val="black">
                    <a:lumMod val="65000"/>
                    <a:lumOff val="35000"/>
                  </a:prstClr>
                </a:solidFill>
              </a:rPr>
              <a:t>No excavation work of any kind may begin until authorized by SAWS</a:t>
            </a:r>
          </a:p>
          <a:p>
            <a:pPr lvl="1"/>
            <a:r>
              <a:rPr lang="en-US" sz="2400" dirty="0">
                <a:solidFill>
                  <a:prstClr val="black">
                    <a:lumMod val="65000"/>
                    <a:lumOff val="35000"/>
                  </a:prstClr>
                </a:solidFill>
              </a:rPr>
              <a:t>Preliminary work such as televising, utility investigation/potholing, setup and testing of bypass pumping may not begin until approval in writing by SAWS</a:t>
            </a:r>
          </a:p>
          <a:p>
            <a:pPr lvl="0"/>
            <a:r>
              <a:rPr lang="en-US" sz="2400" dirty="0">
                <a:solidFill>
                  <a:prstClr val="black">
                    <a:lumMod val="65000"/>
                    <a:lumOff val="35000"/>
                  </a:prstClr>
                </a:solidFill>
              </a:rPr>
              <a:t>Consent Decree Notice Provisions</a:t>
            </a:r>
          </a:p>
          <a:p>
            <a:pPr lvl="1"/>
            <a:r>
              <a:rPr lang="en-US" sz="2400" dirty="0">
                <a:solidFill>
                  <a:prstClr val="black">
                    <a:lumMod val="65000"/>
                    <a:lumOff val="35000"/>
                  </a:prstClr>
                </a:solidFill>
              </a:rPr>
              <a:t>Retention of documents</a:t>
            </a:r>
          </a:p>
          <a:p>
            <a:pPr lvl="1"/>
            <a:r>
              <a:rPr lang="en-US" sz="2400" dirty="0">
                <a:solidFill>
                  <a:prstClr val="black">
                    <a:lumMod val="65000"/>
                    <a:lumOff val="35000"/>
                  </a:prstClr>
                </a:solidFill>
              </a:rPr>
              <a:t>Notification of events that may cause delay</a:t>
            </a:r>
          </a:p>
          <a:p>
            <a:pPr lvl="1"/>
            <a:r>
              <a:rPr lang="en-US" sz="2400" dirty="0">
                <a:solidFill>
                  <a:prstClr val="black">
                    <a:lumMod val="65000"/>
                    <a:lumOff val="35000"/>
                  </a:prstClr>
                </a:solidFill>
              </a:rPr>
              <a:t>Liability for stipulated penalties</a:t>
            </a:r>
          </a:p>
          <a:p>
            <a:pPr marL="0" indent="0" algn="just">
              <a:buNone/>
            </a:pPr>
            <a:endParaRPr lang="en-US" sz="2400" dirty="0"/>
          </a:p>
          <a:p>
            <a:pPr algn="just">
              <a:spcBef>
                <a:spcPts val="50"/>
              </a:spcBef>
            </a:pPr>
            <a:endParaRPr lang="en-US" sz="2800" dirty="0"/>
          </a:p>
          <a:p>
            <a:pPr algn="just"/>
            <a:endParaRPr lang="en-US" sz="2800" dirty="0"/>
          </a:p>
          <a:p>
            <a:pPr algn="just"/>
            <a:endParaRPr lang="en-US" sz="2800" dirty="0"/>
          </a:p>
          <a:p>
            <a:pPr marL="0" indent="0" algn="just">
              <a:buNone/>
            </a:pPr>
            <a:endParaRPr lang="en-US" sz="2800" dirty="0"/>
          </a:p>
          <a:p>
            <a:pPr algn="just"/>
            <a:endParaRPr lang="en-US" sz="2400" dirty="0"/>
          </a:p>
          <a:p>
            <a:pPr algn="just"/>
            <a:endParaRPr lang="en-US" sz="2400" dirty="0"/>
          </a:p>
          <a:p>
            <a:pPr algn="just"/>
            <a:endParaRPr lang="en-US" sz="2800" dirty="0"/>
          </a:p>
        </p:txBody>
      </p:sp>
      <p:sp>
        <p:nvSpPr>
          <p:cNvPr id="6" name="Content Placeholder 4">
            <a:extLst>
              <a:ext uri="{FF2B5EF4-FFF2-40B4-BE49-F238E27FC236}">
                <a16:creationId xmlns:a16="http://schemas.microsoft.com/office/drawing/2014/main" id="{14C6E8DE-BEC3-42FE-ACE1-F64D6FD41467}"/>
              </a:ext>
            </a:extLst>
          </p:cNvPr>
          <p:cNvSpPr txBox="1">
            <a:spLocks/>
          </p:cNvSpPr>
          <p:nvPr/>
        </p:nvSpPr>
        <p:spPr>
          <a:xfrm>
            <a:off x="609600" y="1203288"/>
            <a:ext cx="10972800" cy="50112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pPr>
            <a:endParaRPr lang="en-US" sz="2800" dirty="0"/>
          </a:p>
          <a:p>
            <a:pPr algn="just" fontAlgn="auto">
              <a:spcAft>
                <a:spcPts val="0"/>
              </a:spcAft>
            </a:pPr>
            <a:endParaRPr lang="en-US" sz="2400" dirty="0"/>
          </a:p>
          <a:p>
            <a:pPr algn="just" fontAlgn="auto">
              <a:spcBef>
                <a:spcPts val="50"/>
              </a:spcBef>
              <a:spcAft>
                <a:spcPts val="0"/>
              </a:spcAft>
            </a:pPr>
            <a:endParaRPr lang="en-US" sz="2800" dirty="0"/>
          </a:p>
          <a:p>
            <a:pPr algn="just" fontAlgn="auto">
              <a:spcAft>
                <a:spcPts val="0"/>
              </a:spcAft>
            </a:pPr>
            <a:endParaRPr lang="en-US" sz="2800" dirty="0"/>
          </a:p>
          <a:p>
            <a:pPr algn="just" fontAlgn="auto">
              <a:spcAft>
                <a:spcPts val="0"/>
              </a:spcAft>
            </a:pPr>
            <a:endParaRPr lang="en-US" sz="2800" dirty="0"/>
          </a:p>
          <a:p>
            <a:pPr marL="0" indent="0" algn="just" fontAlgn="auto">
              <a:spcAft>
                <a:spcPts val="0"/>
              </a:spcAft>
              <a:buFont typeface="Arial" pitchFamily="34" charset="0"/>
              <a:buNone/>
            </a:pPr>
            <a:endParaRPr lang="en-US" sz="2800" dirty="0"/>
          </a:p>
          <a:p>
            <a:pPr algn="just" fontAlgn="auto">
              <a:spcAft>
                <a:spcPts val="0"/>
              </a:spcAft>
            </a:pPr>
            <a:endParaRPr lang="en-US" sz="2400" dirty="0"/>
          </a:p>
          <a:p>
            <a:pPr algn="just" fontAlgn="auto">
              <a:spcAft>
                <a:spcPts val="0"/>
              </a:spcAft>
            </a:pPr>
            <a:endParaRPr lang="en-US" sz="2400" dirty="0"/>
          </a:p>
          <a:p>
            <a:pPr algn="just" fontAlgn="auto">
              <a:spcAft>
                <a:spcPts val="0"/>
              </a:spcAft>
            </a:pPr>
            <a:endParaRPr lang="en-US" sz="2800" dirty="0"/>
          </a:p>
        </p:txBody>
      </p:sp>
    </p:spTree>
    <p:extLst>
      <p:ext uri="{BB962C8B-B14F-4D97-AF65-F5344CB8AC3E}">
        <p14:creationId xmlns:p14="http://schemas.microsoft.com/office/powerpoint/2010/main" val="205392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Oral Statements</a:t>
            </a:r>
          </a:p>
        </p:txBody>
      </p:sp>
      <p:sp>
        <p:nvSpPr>
          <p:cNvPr id="5" name="Content Placeholder 4"/>
          <p:cNvSpPr>
            <a:spLocks noGrp="1"/>
          </p:cNvSpPr>
          <p:nvPr>
            <p:ph idx="1"/>
          </p:nvPr>
        </p:nvSpPr>
        <p:spPr>
          <a:xfrm>
            <a:off x="609600" y="1447800"/>
            <a:ext cx="10972800" cy="4513522"/>
          </a:xfrm>
        </p:spPr>
        <p:txBody>
          <a:bodyPr/>
          <a:lstStyle/>
          <a:p>
            <a:pPr marL="0" indent="0" algn="just">
              <a:buNone/>
            </a:pPr>
            <a:r>
              <a:rPr lang="en-US" sz="4000" dirty="0"/>
              <a:t>Oral statements or discussion during the pre-bid meeting today will not be binding, nor will it change or affect the terms or conditions within the Plans and Specifications of this Project.  Changes, if any, will be addressed in writing only via an Addendum.</a:t>
            </a:r>
          </a:p>
          <a:p>
            <a:endParaRPr lang="en-US" sz="4000" dirty="0"/>
          </a:p>
        </p:txBody>
      </p:sp>
    </p:spTree>
    <p:extLst>
      <p:ext uri="{BB962C8B-B14F-4D97-AF65-F5344CB8AC3E}">
        <p14:creationId xmlns:p14="http://schemas.microsoft.com/office/powerpoint/2010/main" val="345501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Special Provisions to Technical Specifications</a:t>
            </a:r>
          </a:p>
        </p:txBody>
      </p:sp>
      <p:sp>
        <p:nvSpPr>
          <p:cNvPr id="6" name="Content Placeholder 4">
            <a:extLst>
              <a:ext uri="{FF2B5EF4-FFF2-40B4-BE49-F238E27FC236}">
                <a16:creationId xmlns:a16="http://schemas.microsoft.com/office/drawing/2014/main" id="{8E6B6199-01A3-4D1B-B34C-80FC1BADBF23}"/>
              </a:ext>
            </a:extLst>
          </p:cNvPr>
          <p:cNvSpPr txBox="1">
            <a:spLocks/>
          </p:cNvSpPr>
          <p:nvPr/>
        </p:nvSpPr>
        <p:spPr>
          <a:xfrm>
            <a:off x="761999" y="1297499"/>
            <a:ext cx="10972800" cy="50112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pPr>
            <a:endParaRPr lang="en-US" sz="2800" dirty="0"/>
          </a:p>
          <a:p>
            <a:pPr algn="just" fontAlgn="auto">
              <a:spcAft>
                <a:spcPts val="0"/>
              </a:spcAft>
            </a:pPr>
            <a:endParaRPr lang="en-US" sz="2800" dirty="0"/>
          </a:p>
          <a:p>
            <a:pPr marL="0" indent="0" algn="just" fontAlgn="auto">
              <a:spcAft>
                <a:spcPts val="0"/>
              </a:spcAft>
              <a:buFont typeface="Arial" pitchFamily="34" charset="0"/>
              <a:buNone/>
            </a:pPr>
            <a:endParaRPr lang="en-US" sz="2800" dirty="0"/>
          </a:p>
          <a:p>
            <a:pPr algn="just" fontAlgn="auto">
              <a:spcAft>
                <a:spcPts val="0"/>
              </a:spcAft>
            </a:pPr>
            <a:endParaRPr lang="en-US" sz="2400" dirty="0"/>
          </a:p>
          <a:p>
            <a:pPr algn="just" fontAlgn="auto">
              <a:spcAft>
                <a:spcPts val="0"/>
              </a:spcAft>
            </a:pPr>
            <a:endParaRPr lang="en-US" sz="2400" dirty="0"/>
          </a:p>
          <a:p>
            <a:pPr algn="just" fontAlgn="auto">
              <a:spcAft>
                <a:spcPts val="0"/>
              </a:spcAft>
            </a:pPr>
            <a:endParaRPr lang="en-US" sz="2800" dirty="0"/>
          </a:p>
        </p:txBody>
      </p:sp>
      <p:sp>
        <p:nvSpPr>
          <p:cNvPr id="2" name="Content Placeholder 1"/>
          <p:cNvSpPr>
            <a:spLocks noGrp="1"/>
          </p:cNvSpPr>
          <p:nvPr>
            <p:ph idx="1"/>
          </p:nvPr>
        </p:nvSpPr>
        <p:spPr/>
        <p:txBody>
          <a:bodyPr/>
          <a:lstStyle/>
          <a:p>
            <a:pPr lvl="0"/>
            <a:r>
              <a:rPr lang="en-US" sz="2400" dirty="0">
                <a:solidFill>
                  <a:prstClr val="black">
                    <a:lumMod val="65000"/>
                    <a:lumOff val="35000"/>
                  </a:prstClr>
                </a:solidFill>
                <a:cs typeface="Times New Roman" panose="02020603050405020304" pitchFamily="18" charset="0"/>
              </a:rPr>
              <a:t>ITEM NO. 530 (BARRICADES, SIGNS, AND TRFFIC HANDLING)</a:t>
            </a:r>
          </a:p>
          <a:p>
            <a:pPr lvl="1"/>
            <a:r>
              <a:rPr lang="en-US" sz="2000" dirty="0">
                <a:solidFill>
                  <a:prstClr val="black">
                    <a:lumMod val="65000"/>
                    <a:lumOff val="35000"/>
                  </a:prstClr>
                </a:solidFill>
                <a:cs typeface="Times New Roman" panose="02020603050405020304" pitchFamily="18" charset="0"/>
              </a:rPr>
              <a:t>Contractor shall provide at least three (3) days advance notification to impacted residents and businesses by distributing door hangers.</a:t>
            </a:r>
          </a:p>
          <a:p>
            <a:pPr lvl="1"/>
            <a:r>
              <a:rPr lang="en-US" sz="2000" dirty="0">
                <a:solidFill>
                  <a:prstClr val="black">
                    <a:lumMod val="65000"/>
                    <a:lumOff val="35000"/>
                  </a:prstClr>
                </a:solidFill>
                <a:cs typeface="Times New Roman" panose="02020603050405020304" pitchFamily="18" charset="0"/>
              </a:rPr>
              <a:t>Portable Electronic Message Board Signs shall be measured and paid separately per each site per month (MO) when requested by the inspector. </a:t>
            </a:r>
          </a:p>
          <a:p>
            <a:r>
              <a:rPr lang="en-US" sz="2400" dirty="0">
                <a:solidFill>
                  <a:prstClr val="black">
                    <a:lumMod val="65000"/>
                    <a:lumOff val="35000"/>
                  </a:prstClr>
                </a:solidFill>
                <a:cs typeface="Times New Roman" panose="02020603050405020304" pitchFamily="18" charset="0"/>
              </a:rPr>
              <a:t>ITEM NO. 540 (TEMPORARY EROSION, SEDIMENTATION AND WATER POLLUTION PREVENTION CONTROL)</a:t>
            </a:r>
          </a:p>
          <a:p>
            <a:pPr lvl="1"/>
            <a:r>
              <a:rPr lang="en-US" sz="2000" dirty="0">
                <a:solidFill>
                  <a:prstClr val="black">
                    <a:lumMod val="65000"/>
                    <a:lumOff val="35000"/>
                  </a:prstClr>
                </a:solidFill>
                <a:cs typeface="Times New Roman" panose="02020603050405020304" pitchFamily="18" charset="0"/>
              </a:rPr>
              <a:t>Measurement and payment for this item to be lump sum.</a:t>
            </a:r>
          </a:p>
          <a:p>
            <a:r>
              <a:rPr lang="en-US" sz="2400" dirty="0">
                <a:solidFill>
                  <a:prstClr val="black">
                    <a:lumMod val="65000"/>
                    <a:lumOff val="35000"/>
                  </a:prstClr>
                </a:solidFill>
                <a:cs typeface="Times New Roman" panose="02020603050405020304" pitchFamily="18" charset="0"/>
              </a:rPr>
              <a:t>ITEM NO. 851 (EXISTING MANHOLE ADJUSTMENT)</a:t>
            </a:r>
          </a:p>
          <a:p>
            <a:pPr lvl="1"/>
            <a:r>
              <a:rPr lang="en-US" sz="2000" dirty="0">
                <a:solidFill>
                  <a:prstClr val="black">
                    <a:lumMod val="65000"/>
                    <a:lumOff val="35000"/>
                  </a:prstClr>
                </a:solidFill>
                <a:cs typeface="Times New Roman" panose="02020603050405020304" pitchFamily="18" charset="0"/>
              </a:rPr>
              <a:t>Payment for manhole adjustment shall include ring and cover replacement, flowable fill backfill and manhole concrete encasement.</a:t>
            </a:r>
            <a:endParaRPr lang="en-US" sz="1600" dirty="0">
              <a:solidFill>
                <a:prstClr val="black">
                  <a:lumMod val="65000"/>
                  <a:lumOff val="35000"/>
                </a:prstClr>
              </a:solidFill>
              <a:cs typeface="Times New Roman" panose="02020603050405020304" pitchFamily="18" charset="0"/>
            </a:endParaRPr>
          </a:p>
          <a:p>
            <a:pPr lvl="1"/>
            <a:endParaRPr lang="en-US" sz="2000" dirty="0">
              <a:solidFill>
                <a:prstClr val="black">
                  <a:lumMod val="65000"/>
                  <a:lumOff val="35000"/>
                </a:prstClr>
              </a:solidFill>
              <a:cs typeface="Times New Roman" panose="02020603050405020304" pitchFamily="18" charset="0"/>
            </a:endParaRPr>
          </a:p>
          <a:p>
            <a:endParaRPr lang="en-US" dirty="0"/>
          </a:p>
        </p:txBody>
      </p:sp>
    </p:spTree>
    <p:extLst>
      <p:ext uri="{BB962C8B-B14F-4D97-AF65-F5344CB8AC3E}">
        <p14:creationId xmlns:p14="http://schemas.microsoft.com/office/powerpoint/2010/main" val="388140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Special Provisions to Technical Specifications</a:t>
            </a:r>
          </a:p>
        </p:txBody>
      </p:sp>
      <p:sp>
        <p:nvSpPr>
          <p:cNvPr id="6" name="Content Placeholder 4">
            <a:extLst>
              <a:ext uri="{FF2B5EF4-FFF2-40B4-BE49-F238E27FC236}">
                <a16:creationId xmlns:a16="http://schemas.microsoft.com/office/drawing/2014/main" id="{8E6B6199-01A3-4D1B-B34C-80FC1BADBF23}"/>
              </a:ext>
            </a:extLst>
          </p:cNvPr>
          <p:cNvSpPr txBox="1">
            <a:spLocks/>
          </p:cNvSpPr>
          <p:nvPr/>
        </p:nvSpPr>
        <p:spPr>
          <a:xfrm>
            <a:off x="761999" y="1297499"/>
            <a:ext cx="10972800" cy="50112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pPr>
            <a:endParaRPr lang="en-US" sz="2800" dirty="0"/>
          </a:p>
          <a:p>
            <a:pPr algn="just" fontAlgn="auto">
              <a:spcAft>
                <a:spcPts val="0"/>
              </a:spcAft>
            </a:pPr>
            <a:endParaRPr lang="en-US" sz="2800" dirty="0"/>
          </a:p>
          <a:p>
            <a:pPr marL="0" indent="0" algn="just" fontAlgn="auto">
              <a:spcAft>
                <a:spcPts val="0"/>
              </a:spcAft>
              <a:buFont typeface="Arial" pitchFamily="34" charset="0"/>
              <a:buNone/>
            </a:pPr>
            <a:endParaRPr lang="en-US" sz="2800" dirty="0"/>
          </a:p>
          <a:p>
            <a:pPr algn="just" fontAlgn="auto">
              <a:spcAft>
                <a:spcPts val="0"/>
              </a:spcAft>
            </a:pPr>
            <a:endParaRPr lang="en-US" sz="2400" dirty="0"/>
          </a:p>
          <a:p>
            <a:pPr algn="just" fontAlgn="auto">
              <a:spcAft>
                <a:spcPts val="0"/>
              </a:spcAft>
            </a:pPr>
            <a:endParaRPr lang="en-US" sz="2400" dirty="0"/>
          </a:p>
          <a:p>
            <a:pPr algn="just" fontAlgn="auto">
              <a:spcAft>
                <a:spcPts val="0"/>
              </a:spcAft>
            </a:pPr>
            <a:endParaRPr lang="en-US" sz="2800" dirty="0"/>
          </a:p>
        </p:txBody>
      </p:sp>
      <p:sp>
        <p:nvSpPr>
          <p:cNvPr id="2" name="Content Placeholder 1"/>
          <p:cNvSpPr>
            <a:spLocks noGrp="1"/>
          </p:cNvSpPr>
          <p:nvPr>
            <p:ph idx="1"/>
          </p:nvPr>
        </p:nvSpPr>
        <p:spPr/>
        <p:txBody>
          <a:bodyPr/>
          <a:lstStyle/>
          <a:p>
            <a:pPr lvl="0"/>
            <a:r>
              <a:rPr lang="en-US" sz="2400" dirty="0">
                <a:solidFill>
                  <a:prstClr val="black">
                    <a:lumMod val="65000"/>
                    <a:lumOff val="35000"/>
                  </a:prstClr>
                </a:solidFill>
                <a:cs typeface="Times New Roman" panose="02020603050405020304" pitchFamily="18" charset="0"/>
              </a:rPr>
              <a:t>ITEM NO. 865 (BYPASS PUMPING - SMALL DIAMETER SANITARY SEWERS)</a:t>
            </a:r>
          </a:p>
          <a:p>
            <a:pPr lvl="1"/>
            <a:r>
              <a:rPr lang="en-US" sz="2000" dirty="0">
                <a:solidFill>
                  <a:prstClr val="black">
                    <a:lumMod val="65000"/>
                    <a:lumOff val="35000"/>
                  </a:prstClr>
                </a:solidFill>
                <a:cs typeface="Times New Roman" panose="02020603050405020304" pitchFamily="18" charset="0"/>
              </a:rPr>
              <a:t>Contractor is responsible for determining if suction or discharge manhole ring and cover has sufficient dimensions to accommodate bypass pumping and shall remove as necessary.</a:t>
            </a:r>
          </a:p>
          <a:p>
            <a:pPr lvl="1"/>
            <a:r>
              <a:rPr lang="en-US" sz="2000" dirty="0">
                <a:solidFill>
                  <a:prstClr val="black">
                    <a:lumMod val="65000"/>
                    <a:lumOff val="35000"/>
                  </a:prstClr>
                </a:solidFill>
                <a:cs typeface="Times New Roman" panose="02020603050405020304" pitchFamily="18" charset="0"/>
              </a:rPr>
              <a:t>Measurement and payment of bypass pumping to be lump sum per site.</a:t>
            </a:r>
            <a:endParaRPr lang="en-US" sz="1200" dirty="0">
              <a:solidFill>
                <a:prstClr val="black">
                  <a:lumMod val="65000"/>
                  <a:lumOff val="35000"/>
                </a:prstClr>
              </a:solidFill>
              <a:cs typeface="Times New Roman" panose="02020603050405020304" pitchFamily="18" charset="0"/>
            </a:endParaRPr>
          </a:p>
          <a:p>
            <a:r>
              <a:rPr lang="en-US" sz="2400" dirty="0">
                <a:solidFill>
                  <a:prstClr val="black">
                    <a:lumMod val="65000"/>
                    <a:lumOff val="35000"/>
                  </a:prstClr>
                </a:solidFill>
                <a:cs typeface="Times New Roman" panose="02020603050405020304" pitchFamily="18" charset="0"/>
              </a:rPr>
              <a:t>ITEM NO. 910 (MANHOLE REHABILITATION)</a:t>
            </a:r>
          </a:p>
          <a:p>
            <a:pPr lvl="1"/>
            <a:r>
              <a:rPr lang="en-US" sz="2000" dirty="0">
                <a:solidFill>
                  <a:prstClr val="black">
                    <a:lumMod val="65000"/>
                    <a:lumOff val="35000"/>
                  </a:prstClr>
                </a:solidFill>
                <a:cs typeface="Times New Roman" panose="02020603050405020304" pitchFamily="18" charset="0"/>
              </a:rPr>
              <a:t>Specifies approved materials for Cementitious and epoxy coatings.</a:t>
            </a:r>
            <a:endParaRPr lang="en-US" sz="1600" dirty="0">
              <a:solidFill>
                <a:prstClr val="black">
                  <a:lumMod val="65000"/>
                  <a:lumOff val="35000"/>
                </a:prstClr>
              </a:solidFill>
              <a:cs typeface="Times New Roman" panose="02020603050405020304" pitchFamily="18" charset="0"/>
            </a:endParaRPr>
          </a:p>
          <a:p>
            <a:r>
              <a:rPr lang="en-US" sz="2400" dirty="0">
                <a:solidFill>
                  <a:prstClr val="black">
                    <a:lumMod val="65000"/>
                    <a:lumOff val="35000"/>
                  </a:prstClr>
                </a:solidFill>
                <a:cs typeface="Times New Roman" panose="02020603050405020304" pitchFamily="18" charset="0"/>
              </a:rPr>
              <a:t>ITEM NO. 1103 (POINT REPAIRS AND OBSTRUCTION REMOVALS)</a:t>
            </a:r>
          </a:p>
          <a:p>
            <a:pPr lvl="1"/>
            <a:r>
              <a:rPr lang="en-US" sz="2000" dirty="0">
                <a:solidFill>
                  <a:prstClr val="black">
                    <a:lumMod val="65000"/>
                    <a:lumOff val="35000"/>
                  </a:prstClr>
                </a:solidFill>
                <a:cs typeface="Times New Roman" panose="02020603050405020304" pitchFamily="18" charset="0"/>
              </a:rPr>
              <a:t>20 feet minimum length of point repair.</a:t>
            </a:r>
            <a:endParaRPr lang="en-US" sz="1600" dirty="0">
              <a:solidFill>
                <a:prstClr val="black">
                  <a:lumMod val="65000"/>
                  <a:lumOff val="35000"/>
                </a:prstClr>
              </a:solidFill>
              <a:cs typeface="Times New Roman" panose="02020603050405020304" pitchFamily="18" charset="0"/>
            </a:endParaRPr>
          </a:p>
          <a:p>
            <a:pPr lvl="1"/>
            <a:endParaRPr lang="en-US" sz="2000" dirty="0">
              <a:solidFill>
                <a:prstClr val="black">
                  <a:lumMod val="65000"/>
                  <a:lumOff val="35000"/>
                </a:prstClr>
              </a:solidFill>
              <a:cs typeface="Times New Roman" panose="02020603050405020304" pitchFamily="18" charset="0"/>
            </a:endParaRPr>
          </a:p>
          <a:p>
            <a:endParaRPr lang="en-US" dirty="0"/>
          </a:p>
        </p:txBody>
      </p:sp>
    </p:spTree>
    <p:extLst>
      <p:ext uri="{BB962C8B-B14F-4D97-AF65-F5344CB8AC3E}">
        <p14:creationId xmlns:p14="http://schemas.microsoft.com/office/powerpoint/2010/main" val="427203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0E50-FF20-405B-AD27-EC74DF383166}"/>
              </a:ext>
            </a:extLst>
          </p:cNvPr>
          <p:cNvSpPr>
            <a:spLocks noGrp="1"/>
          </p:cNvSpPr>
          <p:nvPr>
            <p:ph type="title"/>
          </p:nvPr>
        </p:nvSpPr>
        <p:spPr>
          <a:xfrm>
            <a:off x="605158" y="363934"/>
            <a:ext cx="11389896" cy="675204"/>
          </a:xfrm>
        </p:spPr>
        <p:txBody>
          <a:bodyPr/>
          <a:lstStyle/>
          <a:p>
            <a:r>
              <a:rPr lang="en-US" dirty="0">
                <a:solidFill>
                  <a:schemeClr val="tx1">
                    <a:lumMod val="50000"/>
                    <a:lumOff val="50000"/>
                  </a:schemeClr>
                </a:solidFill>
              </a:rPr>
              <a:t>Project Details</a:t>
            </a:r>
            <a:br>
              <a:rPr lang="en-US" dirty="0">
                <a:solidFill>
                  <a:prstClr val="black">
                    <a:lumMod val="65000"/>
                    <a:lumOff val="35000"/>
                  </a:prstClr>
                </a:solidFill>
              </a:rPr>
            </a:br>
            <a:endParaRPr lang="en-US" dirty="0"/>
          </a:p>
        </p:txBody>
      </p:sp>
      <p:sp>
        <p:nvSpPr>
          <p:cNvPr id="3" name="Content Placeholder 2">
            <a:extLst>
              <a:ext uri="{FF2B5EF4-FFF2-40B4-BE49-F238E27FC236}">
                <a16:creationId xmlns:a16="http://schemas.microsoft.com/office/drawing/2014/main" id="{6D12D149-61AF-4FEA-A92F-3818316640C8}"/>
              </a:ext>
            </a:extLst>
          </p:cNvPr>
          <p:cNvSpPr>
            <a:spLocks noGrp="1"/>
          </p:cNvSpPr>
          <p:nvPr>
            <p:ph idx="1"/>
          </p:nvPr>
        </p:nvSpPr>
        <p:spPr>
          <a:xfrm>
            <a:off x="605158" y="1170309"/>
            <a:ext cx="10972800" cy="4517382"/>
          </a:xfrm>
        </p:spPr>
        <p:txBody>
          <a:bodyPr/>
          <a:lstStyle/>
          <a:p>
            <a:r>
              <a:rPr lang="en-US" sz="2400" dirty="0">
                <a:cs typeface="Times New Roman" panose="02020603050405020304" pitchFamily="18" charset="0"/>
              </a:rPr>
              <a:t>Final completion of the project, including all project work sites, shall be achieved in </a:t>
            </a:r>
            <a:r>
              <a:rPr lang="en-US" sz="2400" b="1" dirty="0">
                <a:cs typeface="Times New Roman" panose="02020603050405020304" pitchFamily="18" charset="0"/>
              </a:rPr>
              <a:t>297 </a:t>
            </a:r>
            <a:r>
              <a:rPr lang="en-US" sz="2400" dirty="0">
                <a:cs typeface="Times New Roman" panose="02020603050405020304" pitchFamily="18" charset="0"/>
              </a:rPr>
              <a:t>calendar days from Notice to Proceed start date.</a:t>
            </a:r>
          </a:p>
          <a:p>
            <a:r>
              <a:rPr lang="en-US" sz="2400" dirty="0">
                <a:cs typeface="Times New Roman" panose="02020603050405020304" pitchFamily="18" charset="0"/>
              </a:rPr>
              <a:t>Work sites are grouped into Project Groups (#1 to #3). Contractor may only have one (1) ‘Project Group’ under construction concurrently as long as the detour routes do not overlap. Contractor must request and receive written approval to work in additional work sites from SAWS up to 10 days prior to anticipate mobilization on site.</a:t>
            </a:r>
          </a:p>
          <a:p>
            <a:r>
              <a:rPr lang="en-US" sz="2400" dirty="0">
                <a:cs typeface="Times New Roman" panose="02020603050405020304" pitchFamily="18" charset="0"/>
              </a:rPr>
              <a:t>Project Group #1 will require subsequent mill and overlay; this mill and overlay work will be completed under a separate contract.</a:t>
            </a:r>
          </a:p>
          <a:p>
            <a:r>
              <a:rPr lang="en-US" sz="2400" dirty="0">
                <a:cs typeface="Times New Roman" panose="02020603050405020304" pitchFamily="18" charset="0"/>
              </a:rPr>
              <a:t>Contractor shall prioritize complete of Project Group #1; upon completion, Contractor may proceed to either Group #2 or Group #3. </a:t>
            </a:r>
            <a:endParaRPr lang="en-US" sz="2000" dirty="0">
              <a:cs typeface="Times New Roman" panose="02020603050405020304" pitchFamily="18" charset="0"/>
            </a:endParaRPr>
          </a:p>
        </p:txBody>
      </p:sp>
    </p:spTree>
    <p:extLst>
      <p:ext uri="{BB962C8B-B14F-4D97-AF65-F5344CB8AC3E}">
        <p14:creationId xmlns:p14="http://schemas.microsoft.com/office/powerpoint/2010/main" val="1970402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0E50-FF20-405B-AD27-EC74DF383166}"/>
              </a:ext>
            </a:extLst>
          </p:cNvPr>
          <p:cNvSpPr>
            <a:spLocks noGrp="1"/>
          </p:cNvSpPr>
          <p:nvPr>
            <p:ph type="title"/>
          </p:nvPr>
        </p:nvSpPr>
        <p:spPr>
          <a:xfrm>
            <a:off x="605158" y="363934"/>
            <a:ext cx="11389896" cy="675204"/>
          </a:xfrm>
        </p:spPr>
        <p:txBody>
          <a:bodyPr/>
          <a:lstStyle/>
          <a:p>
            <a:r>
              <a:rPr lang="en-US" dirty="0">
                <a:solidFill>
                  <a:schemeClr val="tx1">
                    <a:lumMod val="50000"/>
                    <a:lumOff val="50000"/>
                  </a:schemeClr>
                </a:solidFill>
              </a:rPr>
              <a:t>Project Details (cont.)</a:t>
            </a:r>
            <a:br>
              <a:rPr lang="en-US" dirty="0">
                <a:solidFill>
                  <a:prstClr val="black">
                    <a:lumMod val="65000"/>
                    <a:lumOff val="35000"/>
                  </a:prstClr>
                </a:solidFill>
              </a:rPr>
            </a:br>
            <a:endParaRPr lang="en-US" dirty="0"/>
          </a:p>
        </p:txBody>
      </p:sp>
      <p:sp>
        <p:nvSpPr>
          <p:cNvPr id="3" name="Content Placeholder 2">
            <a:extLst>
              <a:ext uri="{FF2B5EF4-FFF2-40B4-BE49-F238E27FC236}">
                <a16:creationId xmlns:a16="http://schemas.microsoft.com/office/drawing/2014/main" id="{6D12D149-61AF-4FEA-A92F-3818316640C8}"/>
              </a:ext>
            </a:extLst>
          </p:cNvPr>
          <p:cNvSpPr>
            <a:spLocks noGrp="1"/>
          </p:cNvSpPr>
          <p:nvPr>
            <p:ph idx="1"/>
          </p:nvPr>
        </p:nvSpPr>
        <p:spPr>
          <a:xfrm>
            <a:off x="605158" y="1170309"/>
            <a:ext cx="10972800" cy="4517382"/>
          </a:xfrm>
        </p:spPr>
        <p:txBody>
          <a:bodyPr/>
          <a:lstStyle/>
          <a:p>
            <a:r>
              <a:rPr lang="en-US" sz="2400" dirty="0">
                <a:cs typeface="Times New Roman" panose="02020603050405020304" pitchFamily="18" charset="0"/>
              </a:rPr>
              <a:t>After substantial completion has been achieved for a Work Site, final completion must be completed within 30 calendar days.</a:t>
            </a:r>
          </a:p>
          <a:p>
            <a:r>
              <a:rPr lang="en-US" sz="2400" dirty="0">
                <a:cs typeface="Times New Roman" panose="02020603050405020304" pitchFamily="18" charset="0"/>
              </a:rPr>
              <a:t>Final completion is declared when the final punch list is approved by SAWS, all infrastructure is in the ground, and when final trench repair pavement and surface restoration is completed.</a:t>
            </a:r>
          </a:p>
          <a:p>
            <a:r>
              <a:rPr lang="en-US" sz="2400" dirty="0">
                <a:cs typeface="Times New Roman" panose="02020603050405020304" pitchFamily="18" charset="0"/>
              </a:rPr>
              <a:t>Contractor’s responsibility for the preparation, submittal, and layout of the site-specific submittals, including SWPPP,  Traffic Control Plan, Bypass Pumping Plan, and its approvals.</a:t>
            </a:r>
          </a:p>
          <a:p>
            <a:r>
              <a:rPr lang="en-US" sz="2400" dirty="0">
                <a:cs typeface="Times New Roman" panose="02020603050405020304" pitchFamily="18" charset="0"/>
              </a:rPr>
              <a:t>No excavation work of any kind may begin until authorized by SAWS. Preliminary work, such as televising, utility investigations, utility potholing, setup and testing of bypass pumping, may not begin unless approved in writing by SAWS.</a:t>
            </a:r>
            <a:endParaRPr lang="en-US" sz="2000" dirty="0">
              <a:cs typeface="Times New Roman" panose="02020603050405020304" pitchFamily="18" charset="0"/>
            </a:endParaRPr>
          </a:p>
        </p:txBody>
      </p:sp>
    </p:spTree>
    <p:extLst>
      <p:ext uri="{BB962C8B-B14F-4D97-AF65-F5344CB8AC3E}">
        <p14:creationId xmlns:p14="http://schemas.microsoft.com/office/powerpoint/2010/main" val="1059127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0E50-FF20-405B-AD27-EC74DF383166}"/>
              </a:ext>
            </a:extLst>
          </p:cNvPr>
          <p:cNvSpPr>
            <a:spLocks noGrp="1"/>
          </p:cNvSpPr>
          <p:nvPr>
            <p:ph type="title"/>
          </p:nvPr>
        </p:nvSpPr>
        <p:spPr>
          <a:xfrm>
            <a:off x="605158" y="363934"/>
            <a:ext cx="11389896" cy="675204"/>
          </a:xfrm>
        </p:spPr>
        <p:txBody>
          <a:bodyPr/>
          <a:lstStyle/>
          <a:p>
            <a:r>
              <a:rPr lang="en-US" dirty="0">
                <a:solidFill>
                  <a:schemeClr val="tx1">
                    <a:lumMod val="50000"/>
                    <a:lumOff val="50000"/>
                  </a:schemeClr>
                </a:solidFill>
              </a:rPr>
              <a:t>Project Details (cont.)</a:t>
            </a:r>
            <a:br>
              <a:rPr lang="en-US" dirty="0">
                <a:solidFill>
                  <a:prstClr val="black">
                    <a:lumMod val="65000"/>
                    <a:lumOff val="35000"/>
                  </a:prstClr>
                </a:solidFill>
              </a:rPr>
            </a:br>
            <a:endParaRPr lang="en-US" dirty="0"/>
          </a:p>
        </p:txBody>
      </p:sp>
      <p:sp>
        <p:nvSpPr>
          <p:cNvPr id="3" name="Content Placeholder 2">
            <a:extLst>
              <a:ext uri="{FF2B5EF4-FFF2-40B4-BE49-F238E27FC236}">
                <a16:creationId xmlns:a16="http://schemas.microsoft.com/office/drawing/2014/main" id="{6D12D149-61AF-4FEA-A92F-3818316640C8}"/>
              </a:ext>
            </a:extLst>
          </p:cNvPr>
          <p:cNvSpPr>
            <a:spLocks noGrp="1"/>
          </p:cNvSpPr>
          <p:nvPr>
            <p:ph idx="1"/>
          </p:nvPr>
        </p:nvSpPr>
        <p:spPr>
          <a:xfrm>
            <a:off x="605158" y="1170309"/>
            <a:ext cx="10972800" cy="4517382"/>
          </a:xfrm>
        </p:spPr>
        <p:txBody>
          <a:bodyPr/>
          <a:lstStyle/>
          <a:p>
            <a:r>
              <a:rPr lang="en-US" sz="2400" dirty="0">
                <a:cs typeface="Times New Roman" panose="02020603050405020304" pitchFamily="18" charset="0"/>
              </a:rPr>
              <a:t>Contractor responsible for obtaining Right-of-Entry from affected property owners to enter said property for purposes of construction ingress and egress to and from SAWS facilities and bypass pumping operations.</a:t>
            </a:r>
          </a:p>
          <a:p>
            <a:r>
              <a:rPr lang="en-US" sz="2400" dirty="0">
                <a:cs typeface="Times New Roman" panose="02020603050405020304" pitchFamily="18" charset="0"/>
              </a:rPr>
              <a:t>SAWS has obtained a Floodplain Development Permit and Tree Permit from </a:t>
            </a:r>
            <a:r>
              <a:rPr lang="en-US" sz="2400" dirty="0" err="1">
                <a:cs typeface="Times New Roman" panose="02020603050405020304" pitchFamily="18" charset="0"/>
              </a:rPr>
              <a:t>CoSA</a:t>
            </a:r>
            <a:r>
              <a:rPr lang="en-US" sz="2400" dirty="0">
                <a:cs typeface="Times New Roman" panose="02020603050405020304" pitchFamily="18" charset="0"/>
              </a:rPr>
              <a:t>. </a:t>
            </a:r>
          </a:p>
          <a:p>
            <a:r>
              <a:rPr lang="en-US" sz="2400" dirty="0">
                <a:cs typeface="Times New Roman" panose="02020603050405020304" pitchFamily="18" charset="0"/>
              </a:rPr>
              <a:t>Contractor is responsible for all other required permits per the General Conditions.</a:t>
            </a:r>
          </a:p>
          <a:p>
            <a:r>
              <a:rPr lang="en-US" sz="2400" dirty="0">
                <a:cs typeface="Times New Roman" panose="02020603050405020304" pitchFamily="18" charset="0"/>
              </a:rPr>
              <a:t>Contractor must notify VIA a minimum of one (1) day before any work that requires temporary closure of a bust stop.</a:t>
            </a:r>
          </a:p>
          <a:p>
            <a:r>
              <a:rPr lang="en-US" sz="2400" dirty="0">
                <a:cs typeface="Times New Roman" panose="02020603050405020304" pitchFamily="18" charset="0"/>
              </a:rPr>
              <a:t>Contractor shall begin coordination efforts with CPS Energy immediately after Notice to Proceed is issued.</a:t>
            </a:r>
          </a:p>
        </p:txBody>
      </p:sp>
    </p:spTree>
    <p:extLst>
      <p:ext uri="{BB962C8B-B14F-4D97-AF65-F5344CB8AC3E}">
        <p14:creationId xmlns:p14="http://schemas.microsoft.com/office/powerpoint/2010/main" val="3285714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0E50-FF20-405B-AD27-EC74DF383166}"/>
              </a:ext>
            </a:extLst>
          </p:cNvPr>
          <p:cNvSpPr>
            <a:spLocks noGrp="1"/>
          </p:cNvSpPr>
          <p:nvPr>
            <p:ph type="title"/>
          </p:nvPr>
        </p:nvSpPr>
        <p:spPr>
          <a:xfrm>
            <a:off x="605158" y="363934"/>
            <a:ext cx="11389896" cy="675204"/>
          </a:xfrm>
        </p:spPr>
        <p:txBody>
          <a:bodyPr/>
          <a:lstStyle/>
          <a:p>
            <a:r>
              <a:rPr lang="en-US" dirty="0">
                <a:solidFill>
                  <a:schemeClr val="tx1">
                    <a:lumMod val="50000"/>
                    <a:lumOff val="50000"/>
                  </a:schemeClr>
                </a:solidFill>
              </a:rPr>
              <a:t>Project Details (cont.)</a:t>
            </a:r>
            <a:br>
              <a:rPr lang="en-US" dirty="0">
                <a:solidFill>
                  <a:prstClr val="black">
                    <a:lumMod val="65000"/>
                    <a:lumOff val="35000"/>
                  </a:prstClr>
                </a:solidFill>
              </a:rPr>
            </a:br>
            <a:endParaRPr lang="en-US" dirty="0"/>
          </a:p>
        </p:txBody>
      </p:sp>
      <p:sp>
        <p:nvSpPr>
          <p:cNvPr id="3" name="Content Placeholder 2">
            <a:extLst>
              <a:ext uri="{FF2B5EF4-FFF2-40B4-BE49-F238E27FC236}">
                <a16:creationId xmlns:a16="http://schemas.microsoft.com/office/drawing/2014/main" id="{6D12D149-61AF-4FEA-A92F-3818316640C8}"/>
              </a:ext>
            </a:extLst>
          </p:cNvPr>
          <p:cNvSpPr>
            <a:spLocks noGrp="1"/>
          </p:cNvSpPr>
          <p:nvPr>
            <p:ph idx="1"/>
          </p:nvPr>
        </p:nvSpPr>
        <p:spPr>
          <a:xfrm>
            <a:off x="605158" y="1170309"/>
            <a:ext cx="10972800" cy="4517382"/>
          </a:xfrm>
        </p:spPr>
        <p:txBody>
          <a:bodyPr/>
          <a:lstStyle/>
          <a:p>
            <a:r>
              <a:rPr lang="en-US" sz="2400" dirty="0">
                <a:cs typeface="Times New Roman" panose="02020603050405020304" pitchFamily="18" charset="0"/>
              </a:rPr>
              <a:t>Work Site 204 is in Port of San Antonio and requires coordination with SAWS inspectors for concurrent work on upgrades to the Cooling plant withing Port SA.</a:t>
            </a:r>
          </a:p>
          <a:p>
            <a:pPr marL="0" indent="0">
              <a:buNone/>
            </a:pPr>
            <a:endParaRPr lang="en-US" sz="2400" dirty="0">
              <a:cs typeface="Times New Roman" panose="02020603050405020304" pitchFamily="18" charset="0"/>
            </a:endParaRPr>
          </a:p>
          <a:p>
            <a:endParaRPr lang="en-US" sz="2400" dirty="0">
              <a:cs typeface="Times New Roman" panose="02020603050405020304" pitchFamily="18" charset="0"/>
            </a:endParaRPr>
          </a:p>
        </p:txBody>
      </p:sp>
      <p:pic>
        <p:nvPicPr>
          <p:cNvPr id="5" name="Picture 4" descr="A close up of a map&#10;&#10;Description automatically generated">
            <a:extLst>
              <a:ext uri="{FF2B5EF4-FFF2-40B4-BE49-F238E27FC236}">
                <a16:creationId xmlns:a16="http://schemas.microsoft.com/office/drawing/2014/main" id="{416602B9-FCE8-4B0B-8653-F5B66367FA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283" y="2017963"/>
            <a:ext cx="4611433" cy="3947577"/>
          </a:xfrm>
          <a:prstGeom prst="rect">
            <a:avLst/>
          </a:prstGeom>
        </p:spPr>
      </p:pic>
    </p:spTree>
    <p:extLst>
      <p:ext uri="{BB962C8B-B14F-4D97-AF65-F5344CB8AC3E}">
        <p14:creationId xmlns:p14="http://schemas.microsoft.com/office/powerpoint/2010/main" val="2123852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0E50-FF20-405B-AD27-EC74DF383166}"/>
              </a:ext>
            </a:extLst>
          </p:cNvPr>
          <p:cNvSpPr>
            <a:spLocks noGrp="1"/>
          </p:cNvSpPr>
          <p:nvPr>
            <p:ph type="title"/>
          </p:nvPr>
        </p:nvSpPr>
        <p:spPr>
          <a:xfrm>
            <a:off x="605158" y="363934"/>
            <a:ext cx="11389896" cy="675204"/>
          </a:xfrm>
        </p:spPr>
        <p:txBody>
          <a:bodyPr/>
          <a:lstStyle/>
          <a:p>
            <a:r>
              <a:rPr lang="en-US" dirty="0">
                <a:solidFill>
                  <a:schemeClr val="tx1">
                    <a:lumMod val="50000"/>
                    <a:lumOff val="50000"/>
                  </a:schemeClr>
                </a:solidFill>
              </a:rPr>
              <a:t>Project Details (cont.)</a:t>
            </a:r>
            <a:br>
              <a:rPr lang="en-US" dirty="0">
                <a:solidFill>
                  <a:prstClr val="black">
                    <a:lumMod val="65000"/>
                    <a:lumOff val="35000"/>
                  </a:prstClr>
                </a:solidFill>
              </a:rPr>
            </a:br>
            <a:endParaRPr lang="en-US" dirty="0"/>
          </a:p>
        </p:txBody>
      </p:sp>
      <p:sp>
        <p:nvSpPr>
          <p:cNvPr id="3" name="Content Placeholder 2">
            <a:extLst>
              <a:ext uri="{FF2B5EF4-FFF2-40B4-BE49-F238E27FC236}">
                <a16:creationId xmlns:a16="http://schemas.microsoft.com/office/drawing/2014/main" id="{6D12D149-61AF-4FEA-A92F-3818316640C8}"/>
              </a:ext>
            </a:extLst>
          </p:cNvPr>
          <p:cNvSpPr>
            <a:spLocks noGrp="1"/>
          </p:cNvSpPr>
          <p:nvPr>
            <p:ph idx="1"/>
          </p:nvPr>
        </p:nvSpPr>
        <p:spPr>
          <a:xfrm>
            <a:off x="605158" y="1170309"/>
            <a:ext cx="10972800" cy="4517382"/>
          </a:xfrm>
        </p:spPr>
        <p:txBody>
          <a:bodyPr/>
          <a:lstStyle/>
          <a:p>
            <a:r>
              <a:rPr lang="en-US" sz="2400" dirty="0">
                <a:cs typeface="Times New Roman" panose="02020603050405020304" pitchFamily="18" charset="0"/>
              </a:rPr>
              <a:t>Work Site 208 is deep pipe burst of 15-inch sewer.</a:t>
            </a:r>
          </a:p>
        </p:txBody>
      </p:sp>
      <p:pic>
        <p:nvPicPr>
          <p:cNvPr id="5" name="Picture 4" descr="A close up of a map&#10;&#10;Description automatically generated">
            <a:extLst>
              <a:ext uri="{FF2B5EF4-FFF2-40B4-BE49-F238E27FC236}">
                <a16:creationId xmlns:a16="http://schemas.microsoft.com/office/drawing/2014/main" id="{C9D4194E-ED33-428C-BB7B-29B47F03D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042" y="1736572"/>
            <a:ext cx="7105181" cy="2905813"/>
          </a:xfrm>
          <a:prstGeom prst="rect">
            <a:avLst/>
          </a:prstGeom>
        </p:spPr>
      </p:pic>
      <p:pic>
        <p:nvPicPr>
          <p:cNvPr id="7" name="Picture 6" descr="A close up of a map&#10;&#10;Description automatically generated">
            <a:extLst>
              <a:ext uri="{FF2B5EF4-FFF2-40B4-BE49-F238E27FC236}">
                <a16:creationId xmlns:a16="http://schemas.microsoft.com/office/drawing/2014/main" id="{4C9FC750-07A7-4859-8286-B0ABCBA9B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465" y="3189478"/>
            <a:ext cx="6287589" cy="2820031"/>
          </a:xfrm>
          <a:prstGeom prst="rect">
            <a:avLst/>
          </a:prstGeom>
        </p:spPr>
      </p:pic>
    </p:spTree>
    <p:extLst>
      <p:ext uri="{BB962C8B-B14F-4D97-AF65-F5344CB8AC3E}">
        <p14:creationId xmlns:p14="http://schemas.microsoft.com/office/powerpoint/2010/main" val="2960498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0E50-FF20-405B-AD27-EC74DF383166}"/>
              </a:ext>
            </a:extLst>
          </p:cNvPr>
          <p:cNvSpPr>
            <a:spLocks noGrp="1"/>
          </p:cNvSpPr>
          <p:nvPr>
            <p:ph type="title"/>
          </p:nvPr>
        </p:nvSpPr>
        <p:spPr>
          <a:xfrm>
            <a:off x="605158" y="363934"/>
            <a:ext cx="11389896" cy="675204"/>
          </a:xfrm>
        </p:spPr>
        <p:txBody>
          <a:bodyPr/>
          <a:lstStyle/>
          <a:p>
            <a:r>
              <a:rPr lang="en-US" dirty="0">
                <a:solidFill>
                  <a:schemeClr val="tx1">
                    <a:lumMod val="50000"/>
                    <a:lumOff val="50000"/>
                  </a:schemeClr>
                </a:solidFill>
              </a:rPr>
              <a:t>Project Details (cont.)</a:t>
            </a:r>
            <a:br>
              <a:rPr lang="en-US" dirty="0">
                <a:solidFill>
                  <a:prstClr val="black">
                    <a:lumMod val="65000"/>
                    <a:lumOff val="35000"/>
                  </a:prstClr>
                </a:solidFill>
              </a:rPr>
            </a:br>
            <a:endParaRPr lang="en-US" dirty="0"/>
          </a:p>
        </p:txBody>
      </p:sp>
      <p:sp>
        <p:nvSpPr>
          <p:cNvPr id="3" name="Content Placeholder 2">
            <a:extLst>
              <a:ext uri="{FF2B5EF4-FFF2-40B4-BE49-F238E27FC236}">
                <a16:creationId xmlns:a16="http://schemas.microsoft.com/office/drawing/2014/main" id="{6D12D149-61AF-4FEA-A92F-3818316640C8}"/>
              </a:ext>
            </a:extLst>
          </p:cNvPr>
          <p:cNvSpPr>
            <a:spLocks noGrp="1"/>
          </p:cNvSpPr>
          <p:nvPr>
            <p:ph idx="1"/>
          </p:nvPr>
        </p:nvSpPr>
        <p:spPr>
          <a:xfrm>
            <a:off x="605158" y="1170309"/>
            <a:ext cx="10972800" cy="4517382"/>
          </a:xfrm>
        </p:spPr>
        <p:txBody>
          <a:bodyPr/>
          <a:lstStyle/>
          <a:p>
            <a:r>
              <a:rPr lang="en-US" sz="2400" dirty="0">
                <a:cs typeface="Times New Roman" panose="02020603050405020304" pitchFamily="18" charset="0"/>
              </a:rPr>
              <a:t>Work Sites 308-1 and 308-2 require coordination with SAISD and Lanier High School for coordination on work hours and providing suitable accommodations for school traffic.</a:t>
            </a:r>
          </a:p>
          <a:p>
            <a:endParaRPr lang="en-US" sz="2400" dirty="0">
              <a:cs typeface="Times New Roman" panose="02020603050405020304" pitchFamily="18" charset="0"/>
            </a:endParaRPr>
          </a:p>
        </p:txBody>
      </p:sp>
      <p:pic>
        <p:nvPicPr>
          <p:cNvPr id="5" name="Picture 4">
            <a:extLst>
              <a:ext uri="{FF2B5EF4-FFF2-40B4-BE49-F238E27FC236}">
                <a16:creationId xmlns:a16="http://schemas.microsoft.com/office/drawing/2014/main" id="{C35959E5-93F0-4641-A825-BC75A7200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108" y="2306831"/>
            <a:ext cx="9240540" cy="3724795"/>
          </a:xfrm>
          <a:prstGeom prst="rect">
            <a:avLst/>
          </a:prstGeom>
        </p:spPr>
      </p:pic>
    </p:spTree>
    <p:extLst>
      <p:ext uri="{BB962C8B-B14F-4D97-AF65-F5344CB8AC3E}">
        <p14:creationId xmlns:p14="http://schemas.microsoft.com/office/powerpoint/2010/main" val="4125688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0E50-FF20-405B-AD27-EC74DF383166}"/>
              </a:ext>
            </a:extLst>
          </p:cNvPr>
          <p:cNvSpPr>
            <a:spLocks noGrp="1"/>
          </p:cNvSpPr>
          <p:nvPr>
            <p:ph type="title"/>
          </p:nvPr>
        </p:nvSpPr>
        <p:spPr>
          <a:xfrm>
            <a:off x="605158" y="363934"/>
            <a:ext cx="11389896" cy="675204"/>
          </a:xfrm>
        </p:spPr>
        <p:txBody>
          <a:bodyPr/>
          <a:lstStyle/>
          <a:p>
            <a:r>
              <a:rPr lang="en-US" dirty="0">
                <a:solidFill>
                  <a:schemeClr val="tx1">
                    <a:lumMod val="50000"/>
                    <a:lumOff val="50000"/>
                  </a:schemeClr>
                </a:solidFill>
              </a:rPr>
              <a:t>Project Details (cont.)</a:t>
            </a:r>
            <a:br>
              <a:rPr lang="en-US" dirty="0">
                <a:solidFill>
                  <a:prstClr val="black">
                    <a:lumMod val="65000"/>
                    <a:lumOff val="35000"/>
                  </a:prstClr>
                </a:solidFill>
              </a:rPr>
            </a:br>
            <a:endParaRPr lang="en-US" dirty="0"/>
          </a:p>
        </p:txBody>
      </p:sp>
      <p:sp>
        <p:nvSpPr>
          <p:cNvPr id="3" name="Content Placeholder 2">
            <a:extLst>
              <a:ext uri="{FF2B5EF4-FFF2-40B4-BE49-F238E27FC236}">
                <a16:creationId xmlns:a16="http://schemas.microsoft.com/office/drawing/2014/main" id="{6D12D149-61AF-4FEA-A92F-3818316640C8}"/>
              </a:ext>
            </a:extLst>
          </p:cNvPr>
          <p:cNvSpPr>
            <a:spLocks noGrp="1"/>
          </p:cNvSpPr>
          <p:nvPr>
            <p:ph idx="1"/>
          </p:nvPr>
        </p:nvSpPr>
        <p:spPr>
          <a:xfrm>
            <a:off x="605158" y="1170309"/>
            <a:ext cx="10972800" cy="4517382"/>
          </a:xfrm>
        </p:spPr>
        <p:txBody>
          <a:bodyPr/>
          <a:lstStyle/>
          <a:p>
            <a:r>
              <a:rPr lang="en-US" sz="2400" dirty="0">
                <a:cs typeface="Times New Roman" panose="02020603050405020304" pitchFamily="18" charset="0"/>
              </a:rPr>
              <a:t>Work Sites 323-1 and 323-2 require coordination with local businesses.</a:t>
            </a:r>
          </a:p>
          <a:p>
            <a:pPr marL="0" indent="0">
              <a:buNone/>
            </a:pPr>
            <a:endParaRPr lang="en-US" sz="2400" dirty="0">
              <a:cs typeface="Times New Roman" panose="02020603050405020304" pitchFamily="18" charset="0"/>
            </a:endParaRPr>
          </a:p>
          <a:p>
            <a:endParaRPr lang="en-US" sz="2400" dirty="0">
              <a:cs typeface="Times New Roman" panose="02020603050405020304" pitchFamily="18" charset="0"/>
            </a:endParaRPr>
          </a:p>
        </p:txBody>
      </p:sp>
      <p:pic>
        <p:nvPicPr>
          <p:cNvPr id="5" name="Picture 4" descr="A close up of a map&#10;&#10;Description automatically generated">
            <a:extLst>
              <a:ext uri="{FF2B5EF4-FFF2-40B4-BE49-F238E27FC236}">
                <a16:creationId xmlns:a16="http://schemas.microsoft.com/office/drawing/2014/main" id="{7DCA19FF-1975-4BE6-AD06-2F7D64A4F2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99" y="1745090"/>
            <a:ext cx="6473624" cy="3367819"/>
          </a:xfrm>
          <a:prstGeom prst="rect">
            <a:avLst/>
          </a:prstGeom>
        </p:spPr>
      </p:pic>
      <p:pic>
        <p:nvPicPr>
          <p:cNvPr id="7" name="Picture 6" descr="A close up of a map&#10;&#10;Description automatically generated">
            <a:extLst>
              <a:ext uri="{FF2B5EF4-FFF2-40B4-BE49-F238E27FC236}">
                <a16:creationId xmlns:a16="http://schemas.microsoft.com/office/drawing/2014/main" id="{58D2D95A-E4B4-42DC-B084-46D81C30E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9558" y="2725791"/>
            <a:ext cx="5705780" cy="3249291"/>
          </a:xfrm>
          <a:prstGeom prst="rect">
            <a:avLst/>
          </a:prstGeom>
        </p:spPr>
      </p:pic>
    </p:spTree>
    <p:extLst>
      <p:ext uri="{BB962C8B-B14F-4D97-AF65-F5344CB8AC3E}">
        <p14:creationId xmlns:p14="http://schemas.microsoft.com/office/powerpoint/2010/main" val="3508290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Dates</a:t>
            </a:r>
          </a:p>
        </p:txBody>
      </p:sp>
      <p:graphicFrame>
        <p:nvGraphicFramePr>
          <p:cNvPr id="5" name="Table 4"/>
          <p:cNvGraphicFramePr>
            <a:graphicFrameLocks noGrp="1"/>
          </p:cNvGraphicFramePr>
          <p:nvPr>
            <p:extLst>
              <p:ext uri="{D42A27DB-BD31-4B8C-83A1-F6EECF244321}">
                <p14:modId xmlns:p14="http://schemas.microsoft.com/office/powerpoint/2010/main" val="1250586986"/>
              </p:ext>
            </p:extLst>
          </p:nvPr>
        </p:nvGraphicFramePr>
        <p:xfrm>
          <a:off x="1411913" y="1638796"/>
          <a:ext cx="9785268" cy="3105685"/>
        </p:xfrm>
        <a:graphic>
          <a:graphicData uri="http://schemas.openxmlformats.org/drawingml/2006/table">
            <a:tbl>
              <a:tblPr firstRow="1" bandRow="1">
                <a:tableStyleId>{5C22544A-7EE6-4342-B048-85BDC9FD1C3A}</a:tableStyleId>
              </a:tblPr>
              <a:tblGrid>
                <a:gridCol w="4892634">
                  <a:extLst>
                    <a:ext uri="{9D8B030D-6E8A-4147-A177-3AD203B41FA5}">
                      <a16:colId xmlns:a16="http://schemas.microsoft.com/office/drawing/2014/main" val="20000"/>
                    </a:ext>
                  </a:extLst>
                </a:gridCol>
                <a:gridCol w="4892634">
                  <a:extLst>
                    <a:ext uri="{9D8B030D-6E8A-4147-A177-3AD203B41FA5}">
                      <a16:colId xmlns:a16="http://schemas.microsoft.com/office/drawing/2014/main" val="20001"/>
                    </a:ext>
                  </a:extLst>
                </a:gridCol>
              </a:tblGrid>
              <a:tr h="506258">
                <a:tc>
                  <a:txBody>
                    <a:bodyPr/>
                    <a:lstStyle/>
                    <a:p>
                      <a:pPr algn="ctr"/>
                      <a:r>
                        <a:rPr lang="en-US" dirty="0"/>
                        <a:t>Date</a:t>
                      </a:r>
                    </a:p>
                  </a:txBody>
                  <a:tcPr/>
                </a:tc>
                <a:tc>
                  <a:txBody>
                    <a:bodyPr/>
                    <a:lstStyle/>
                    <a:p>
                      <a:pPr algn="ctr"/>
                      <a:r>
                        <a:rPr lang="en-US" dirty="0"/>
                        <a:t>Action</a:t>
                      </a:r>
                    </a:p>
                  </a:txBody>
                  <a:tcPr/>
                </a:tc>
                <a:extLst>
                  <a:ext uri="{0D108BD9-81ED-4DB2-BD59-A6C34878D82A}">
                    <a16:rowId xmlns:a16="http://schemas.microsoft.com/office/drawing/2014/main" val="10000"/>
                  </a:ext>
                </a:extLst>
              </a:tr>
              <a:tr h="574395">
                <a:tc>
                  <a:txBody>
                    <a:bodyPr/>
                    <a:lstStyle/>
                    <a:p>
                      <a:r>
                        <a:rPr lang="en-US" dirty="0"/>
                        <a:t>WebEx Non-Mandatory Pre-Bid</a:t>
                      </a:r>
                    </a:p>
                  </a:txBody>
                  <a:tcPr/>
                </a:tc>
                <a:tc>
                  <a:txBody>
                    <a:bodyPr/>
                    <a:lstStyle/>
                    <a:p>
                      <a:r>
                        <a:rPr lang="en-US" dirty="0"/>
                        <a:t>Monday, September 28, 2020 at 10:00 AM</a:t>
                      </a:r>
                    </a:p>
                  </a:txBody>
                  <a:tcPr/>
                </a:tc>
                <a:extLst>
                  <a:ext uri="{0D108BD9-81ED-4DB2-BD59-A6C34878D82A}">
                    <a16:rowId xmlns:a16="http://schemas.microsoft.com/office/drawing/2014/main" val="10001"/>
                  </a:ext>
                </a:extLst>
              </a:tr>
              <a:tr h="506258">
                <a:tc>
                  <a:txBody>
                    <a:bodyPr/>
                    <a:lstStyle/>
                    <a:p>
                      <a:r>
                        <a:rPr lang="en-US" dirty="0"/>
                        <a:t>Questions Due</a:t>
                      </a:r>
                    </a:p>
                  </a:txBody>
                  <a:tcPr/>
                </a:tc>
                <a:tc>
                  <a:txBody>
                    <a:bodyPr/>
                    <a:lstStyle/>
                    <a:p>
                      <a:r>
                        <a:rPr lang="en-US" dirty="0"/>
                        <a:t>Monday,</a:t>
                      </a:r>
                      <a:r>
                        <a:rPr lang="en-US" baseline="0" dirty="0"/>
                        <a:t> October 5, 2020 by 2:00 PM</a:t>
                      </a:r>
                      <a:endParaRPr lang="en-US" dirty="0"/>
                    </a:p>
                  </a:txBody>
                  <a:tcPr/>
                </a:tc>
                <a:extLst>
                  <a:ext uri="{0D108BD9-81ED-4DB2-BD59-A6C34878D82A}">
                    <a16:rowId xmlns:a16="http://schemas.microsoft.com/office/drawing/2014/main" val="10002"/>
                  </a:ext>
                </a:extLst>
              </a:tr>
              <a:tr h="506258">
                <a:tc>
                  <a:txBody>
                    <a:bodyPr/>
                    <a:lstStyle/>
                    <a:p>
                      <a:r>
                        <a:rPr lang="en-US" dirty="0"/>
                        <a:t>Addendum Posted</a:t>
                      </a:r>
                    </a:p>
                  </a:txBody>
                  <a:tcPr/>
                </a:tc>
                <a:tc>
                  <a:txBody>
                    <a:bodyPr/>
                    <a:lstStyle/>
                    <a:p>
                      <a:r>
                        <a:rPr lang="en-US" dirty="0"/>
                        <a:t>Thursday, October 8, 2020 by 2:00</a:t>
                      </a:r>
                      <a:r>
                        <a:rPr lang="en-US" baseline="0" dirty="0"/>
                        <a:t> PM</a:t>
                      </a:r>
                      <a:endParaRPr lang="en-US" dirty="0"/>
                    </a:p>
                  </a:txBody>
                  <a:tcPr/>
                </a:tc>
                <a:extLst>
                  <a:ext uri="{0D108BD9-81ED-4DB2-BD59-A6C34878D82A}">
                    <a16:rowId xmlns:a16="http://schemas.microsoft.com/office/drawing/2014/main" val="10003"/>
                  </a:ext>
                </a:extLst>
              </a:tr>
              <a:tr h="506258">
                <a:tc>
                  <a:txBody>
                    <a:bodyPr/>
                    <a:lstStyle/>
                    <a:p>
                      <a:r>
                        <a:rPr lang="en-US" dirty="0"/>
                        <a:t>FTP Request</a:t>
                      </a:r>
                    </a:p>
                  </a:txBody>
                  <a:tcPr/>
                </a:tc>
                <a:tc>
                  <a:txBody>
                    <a:bodyPr/>
                    <a:lstStyle/>
                    <a:p>
                      <a:r>
                        <a:rPr lang="en-US" dirty="0"/>
                        <a:t>Friday, October 16, 2020 by</a:t>
                      </a:r>
                      <a:r>
                        <a:rPr lang="en-US" baseline="0" dirty="0"/>
                        <a:t> 2:00 PM</a:t>
                      </a:r>
                      <a:endParaRPr lang="en-US" dirty="0"/>
                    </a:p>
                  </a:txBody>
                  <a:tcPr/>
                </a:tc>
                <a:extLst>
                  <a:ext uri="{0D108BD9-81ED-4DB2-BD59-A6C34878D82A}">
                    <a16:rowId xmlns:a16="http://schemas.microsoft.com/office/drawing/2014/main" val="10004"/>
                  </a:ext>
                </a:extLst>
              </a:tr>
              <a:tr h="506258">
                <a:tc>
                  <a:txBody>
                    <a:bodyPr/>
                    <a:lstStyle/>
                    <a:p>
                      <a:r>
                        <a:rPr lang="en-US" dirty="0"/>
                        <a:t>WebEx Bid Opening</a:t>
                      </a:r>
                    </a:p>
                  </a:txBody>
                  <a:tcPr/>
                </a:tc>
                <a:tc>
                  <a:txBody>
                    <a:bodyPr/>
                    <a:lstStyle/>
                    <a:p>
                      <a:r>
                        <a:rPr lang="en-US" dirty="0"/>
                        <a:t>Monday, October 19, 2020 at 2:00 PM</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62349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General Information</a:t>
            </a:r>
          </a:p>
        </p:txBody>
      </p:sp>
      <p:sp>
        <p:nvSpPr>
          <p:cNvPr id="5" name="Content Placeholder 4"/>
          <p:cNvSpPr>
            <a:spLocks noGrp="1"/>
          </p:cNvSpPr>
          <p:nvPr>
            <p:ph idx="1"/>
          </p:nvPr>
        </p:nvSpPr>
        <p:spPr>
          <a:xfrm>
            <a:off x="609600" y="1254642"/>
            <a:ext cx="10972800" cy="3700133"/>
          </a:xfrm>
        </p:spPr>
        <p:txBody>
          <a:bodyPr/>
          <a:lstStyle/>
          <a:p>
            <a:pPr algn="just"/>
            <a:r>
              <a:rPr lang="en-US" dirty="0"/>
              <a:t>Non-Mandatory pre-bid meeting </a:t>
            </a:r>
          </a:p>
          <a:p>
            <a:pPr algn="just"/>
            <a:r>
              <a:rPr lang="en-US" dirty="0"/>
              <a:t>Presentation and the attendance sheet will be posted to the SAWS website</a:t>
            </a:r>
          </a:p>
          <a:p>
            <a:pPr algn="just"/>
            <a:r>
              <a:rPr lang="en-US" dirty="0"/>
              <a:t>Construction services being procured through IFB</a:t>
            </a:r>
          </a:p>
          <a:p>
            <a:endParaRPr lang="en-US" dirty="0"/>
          </a:p>
        </p:txBody>
      </p:sp>
    </p:spTree>
    <p:extLst>
      <p:ext uri="{BB962C8B-B14F-4D97-AF65-F5344CB8AC3E}">
        <p14:creationId xmlns:p14="http://schemas.microsoft.com/office/powerpoint/2010/main" val="69109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1361" y="455870"/>
            <a:ext cx="11389896" cy="675389"/>
          </a:xfrm>
        </p:spPr>
        <p:txBody>
          <a:bodyPr/>
          <a:lstStyle/>
          <a:p>
            <a:r>
              <a:rPr lang="en-US" dirty="0"/>
              <a:t>Contact Information</a:t>
            </a:r>
            <a:br>
              <a:rPr lang="en-US" dirty="0"/>
            </a:br>
            <a:endParaRPr lang="en-US" dirty="0"/>
          </a:p>
        </p:txBody>
      </p:sp>
      <p:graphicFrame>
        <p:nvGraphicFramePr>
          <p:cNvPr id="6" name="Content Placeholder 1"/>
          <p:cNvGraphicFramePr>
            <a:graphicFrameLocks noGrp="1"/>
          </p:cNvGraphicFramePr>
          <p:nvPr>
            <p:ph idx="1"/>
            <p:extLst>
              <p:ext uri="{D42A27DB-BD31-4B8C-83A1-F6EECF244321}">
                <p14:modId xmlns:p14="http://schemas.microsoft.com/office/powerpoint/2010/main" val="3162181450"/>
              </p:ext>
            </p:extLst>
          </p:nvPr>
        </p:nvGraphicFramePr>
        <p:xfrm>
          <a:off x="409575" y="1467485"/>
          <a:ext cx="11363324" cy="1112520"/>
        </p:xfrm>
        <a:graphic>
          <a:graphicData uri="http://schemas.openxmlformats.org/drawingml/2006/table">
            <a:tbl>
              <a:tblPr firstRow="1" bandRow="1">
                <a:tableStyleId>{5C22544A-7EE6-4342-B048-85BDC9FD1C3A}</a:tableStyleId>
              </a:tblPr>
              <a:tblGrid>
                <a:gridCol w="2327904">
                  <a:extLst>
                    <a:ext uri="{9D8B030D-6E8A-4147-A177-3AD203B41FA5}">
                      <a16:colId xmlns:a16="http://schemas.microsoft.com/office/drawing/2014/main" val="20000"/>
                    </a:ext>
                  </a:extLst>
                </a:gridCol>
                <a:gridCol w="3353758">
                  <a:extLst>
                    <a:ext uri="{9D8B030D-6E8A-4147-A177-3AD203B41FA5}">
                      <a16:colId xmlns:a16="http://schemas.microsoft.com/office/drawing/2014/main" val="20001"/>
                    </a:ext>
                  </a:extLst>
                </a:gridCol>
                <a:gridCol w="2443163">
                  <a:extLst>
                    <a:ext uri="{9D8B030D-6E8A-4147-A177-3AD203B41FA5}">
                      <a16:colId xmlns:a16="http://schemas.microsoft.com/office/drawing/2014/main" val="20002"/>
                    </a:ext>
                  </a:extLst>
                </a:gridCol>
                <a:gridCol w="3238499">
                  <a:extLst>
                    <a:ext uri="{9D8B030D-6E8A-4147-A177-3AD203B41FA5}">
                      <a16:colId xmlns:a16="http://schemas.microsoft.com/office/drawing/2014/main" val="20003"/>
                    </a:ext>
                  </a:extLst>
                </a:gridCol>
              </a:tblGrid>
              <a:tr h="370840">
                <a:tc>
                  <a:txBody>
                    <a:bodyPr/>
                    <a:lstStyle/>
                    <a:p>
                      <a:pPr algn="ctr"/>
                      <a:r>
                        <a:rPr lang="en-US" sz="1800" u="sng" dirty="0"/>
                        <a:t>Contact Name</a:t>
                      </a:r>
                      <a:endParaRPr lang="en-US" sz="1800" b="1" u="sng" dirty="0">
                        <a:solidFill>
                          <a:schemeClr val="accent6">
                            <a:lumMod val="75000"/>
                          </a:schemeClr>
                        </a:solidFill>
                        <a:latin typeface="Calibri" panose="020F0502020204030204" pitchFamily="34" charset="0"/>
                      </a:endParaRPr>
                    </a:p>
                  </a:txBody>
                  <a:tcPr anchor="ctr"/>
                </a:tc>
                <a:tc>
                  <a:txBody>
                    <a:bodyPr/>
                    <a:lstStyle/>
                    <a:p>
                      <a:pPr algn="ctr"/>
                      <a:r>
                        <a:rPr lang="en-US" sz="1800" u="sng" dirty="0"/>
                        <a:t>Title</a:t>
                      </a:r>
                      <a:endParaRPr lang="en-US" sz="1800" b="1" u="sng" dirty="0">
                        <a:solidFill>
                          <a:schemeClr val="accent6">
                            <a:lumMod val="75000"/>
                          </a:schemeClr>
                        </a:solidFill>
                        <a:latin typeface="Calibri" panose="020F0502020204030204" pitchFamily="34" charset="0"/>
                      </a:endParaRPr>
                    </a:p>
                  </a:txBody>
                  <a:tcPr anchor="ctr"/>
                </a:tc>
                <a:tc>
                  <a:txBody>
                    <a:bodyPr/>
                    <a:lstStyle/>
                    <a:p>
                      <a:pPr algn="ctr"/>
                      <a:r>
                        <a:rPr lang="en-US" sz="1800" u="sng" dirty="0"/>
                        <a:t>Telephone Number</a:t>
                      </a:r>
                      <a:endParaRPr lang="en-US" sz="1800" b="1" u="sng" dirty="0">
                        <a:solidFill>
                          <a:schemeClr val="accent6">
                            <a:lumMod val="75000"/>
                          </a:schemeClr>
                        </a:solidFill>
                        <a:latin typeface="Calibri" panose="020F0502020204030204" pitchFamily="34" charset="0"/>
                      </a:endParaRPr>
                    </a:p>
                  </a:txBody>
                  <a:tcPr anchor="ctr"/>
                </a:tc>
                <a:tc>
                  <a:txBody>
                    <a:bodyPr/>
                    <a:lstStyle/>
                    <a:p>
                      <a:pPr algn="ctr"/>
                      <a:r>
                        <a:rPr lang="en-US" sz="1800" u="sng" dirty="0"/>
                        <a:t>Email address</a:t>
                      </a:r>
                      <a:endParaRPr lang="en-US" sz="1800" b="1" u="sng" dirty="0">
                        <a:solidFill>
                          <a:schemeClr val="accent6">
                            <a:lumMod val="75000"/>
                          </a:schemeClr>
                        </a:solidFill>
                        <a:latin typeface="Calibri" panose="020F0502020204030204" pitchFamily="34" charset="0"/>
                      </a:endParaRPr>
                    </a:p>
                  </a:txBody>
                  <a:tcPr anchor="ctr"/>
                </a:tc>
                <a:extLst>
                  <a:ext uri="{0D108BD9-81ED-4DB2-BD59-A6C34878D82A}">
                    <a16:rowId xmlns:a16="http://schemas.microsoft.com/office/drawing/2014/main" val="10000"/>
                  </a:ext>
                </a:extLst>
              </a:tr>
              <a:tr h="370840">
                <a:tc>
                  <a:txBody>
                    <a:bodyPr/>
                    <a:lstStyle/>
                    <a:p>
                      <a:pPr algn="ctr"/>
                      <a:r>
                        <a:rPr lang="en-US" dirty="0"/>
                        <a:t>Roxanne Lockhart</a:t>
                      </a:r>
                    </a:p>
                  </a:txBody>
                  <a:tcPr/>
                </a:tc>
                <a:tc>
                  <a:txBody>
                    <a:bodyPr/>
                    <a:lstStyle/>
                    <a:p>
                      <a:pPr algn="ctr"/>
                      <a:r>
                        <a:rPr lang="en-US" dirty="0"/>
                        <a:t>Contract Administrator</a:t>
                      </a:r>
                    </a:p>
                  </a:txBody>
                  <a:tcPr/>
                </a:tc>
                <a:tc>
                  <a:txBody>
                    <a:bodyPr/>
                    <a:lstStyle/>
                    <a:p>
                      <a:pPr algn="ctr"/>
                      <a:r>
                        <a:rPr lang="en-US" dirty="0"/>
                        <a:t>210-233-3095</a:t>
                      </a:r>
                    </a:p>
                  </a:txBody>
                  <a:tcPr/>
                </a:tc>
                <a:tc>
                  <a:txBody>
                    <a:bodyPr/>
                    <a:lstStyle/>
                    <a:p>
                      <a:pPr algn="ctr"/>
                      <a:r>
                        <a:rPr lang="en-US" dirty="0">
                          <a:hlinkClick r:id="rId2"/>
                        </a:rPr>
                        <a:t>Roxanne.Lockhart@saws.org</a:t>
                      </a:r>
                      <a:r>
                        <a:rPr lang="en-US" baseline="0" dirty="0"/>
                        <a:t>  </a:t>
                      </a:r>
                      <a:r>
                        <a:rPr lang="en-US" dirty="0"/>
                        <a:t> </a:t>
                      </a:r>
                    </a:p>
                  </a:txBody>
                  <a:tcPr/>
                </a:tc>
                <a:extLst>
                  <a:ext uri="{0D108BD9-81ED-4DB2-BD59-A6C34878D82A}">
                    <a16:rowId xmlns:a16="http://schemas.microsoft.com/office/drawing/2014/main" val="10001"/>
                  </a:ext>
                </a:extLst>
              </a:tr>
              <a:tr h="370840">
                <a:tc>
                  <a:txBody>
                    <a:bodyPr/>
                    <a:lstStyle/>
                    <a:p>
                      <a:pPr algn="ctr"/>
                      <a:r>
                        <a:rPr lang="en-US" dirty="0"/>
                        <a:t>Marisol Robles</a:t>
                      </a:r>
                    </a:p>
                  </a:txBody>
                  <a:tcPr/>
                </a:tc>
                <a:tc>
                  <a:txBody>
                    <a:bodyPr/>
                    <a:lstStyle/>
                    <a:p>
                      <a:pPr algn="ctr"/>
                      <a:r>
                        <a:rPr lang="en-US" dirty="0"/>
                        <a:t>SMWVB</a:t>
                      </a:r>
                      <a:r>
                        <a:rPr lang="en-US" baseline="0" dirty="0"/>
                        <a:t> Program Manager</a:t>
                      </a:r>
                      <a:endParaRPr lang="en-US" dirty="0"/>
                    </a:p>
                  </a:txBody>
                  <a:tcPr/>
                </a:tc>
                <a:tc>
                  <a:txBody>
                    <a:bodyPr/>
                    <a:lstStyle/>
                    <a:p>
                      <a:pPr algn="ctr"/>
                      <a:r>
                        <a:rPr lang="en-US" dirty="0"/>
                        <a:t>210-233-3420</a:t>
                      </a:r>
                    </a:p>
                  </a:txBody>
                  <a:tcPr/>
                </a:tc>
                <a:tc>
                  <a:txBody>
                    <a:bodyPr/>
                    <a:lstStyle/>
                    <a:p>
                      <a:pPr algn="ctr"/>
                      <a:r>
                        <a:rPr lang="en-US" dirty="0">
                          <a:hlinkClick r:id="rId3"/>
                        </a:rPr>
                        <a:t>Marisol.Robles@saws.org</a:t>
                      </a:r>
                      <a:r>
                        <a:rPr lang="en-US" dirty="0"/>
                        <a:t> </a:t>
                      </a:r>
                    </a:p>
                  </a:txBody>
                  <a:tcPr/>
                </a:tc>
                <a:extLst>
                  <a:ext uri="{0D108BD9-81ED-4DB2-BD59-A6C34878D82A}">
                    <a16:rowId xmlns:a16="http://schemas.microsoft.com/office/drawing/2014/main" val="10002"/>
                  </a:ext>
                </a:extLst>
              </a:tr>
            </a:tbl>
          </a:graphicData>
        </a:graphic>
      </p:graphicFrame>
      <p:sp>
        <p:nvSpPr>
          <p:cNvPr id="5" name="Content Placeholder 4"/>
          <p:cNvSpPr txBox="1">
            <a:spLocks/>
          </p:cNvSpPr>
          <p:nvPr/>
        </p:nvSpPr>
        <p:spPr>
          <a:xfrm>
            <a:off x="676175" y="3138960"/>
            <a:ext cx="10972800" cy="267425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None/>
            </a:pPr>
            <a:r>
              <a:rPr lang="en-US" sz="2800" dirty="0"/>
              <a:t>Please be advised that Bidders are prohibited from communicating with any other SAWS staff, the Consultant, the Developer, or City of San Antonio officials regarding this IFB up until the contract is awarded as outlined in the Instructions to Bidders</a:t>
            </a:r>
            <a:endParaRPr lang="en-US" sz="2400" dirty="0"/>
          </a:p>
          <a:p>
            <a:pPr algn="just" fontAlgn="auto">
              <a:spcAft>
                <a:spcPts val="0"/>
              </a:spcAft>
            </a:pPr>
            <a:endParaRPr lang="en-US" sz="2400" dirty="0"/>
          </a:p>
          <a:p>
            <a:pPr algn="just" fontAlgn="auto">
              <a:spcAft>
                <a:spcPts val="0"/>
              </a:spcAft>
            </a:pPr>
            <a:endParaRPr lang="en-US" sz="2800" dirty="0"/>
          </a:p>
        </p:txBody>
      </p:sp>
      <p:sp>
        <p:nvSpPr>
          <p:cNvPr id="8" name="Subtitle 6"/>
          <p:cNvSpPr txBox="1">
            <a:spLocks/>
          </p:cNvSpPr>
          <p:nvPr/>
        </p:nvSpPr>
        <p:spPr>
          <a:xfrm>
            <a:off x="676175" y="2693501"/>
            <a:ext cx="11385453" cy="445459"/>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sz="2600" dirty="0">
                <a:solidFill>
                  <a:schemeClr val="accent5">
                    <a:lumMod val="75000"/>
                  </a:schemeClr>
                </a:solidFill>
                <a:latin typeface="Gill Sans MT" panose="020B0502020104020203" pitchFamily="34" charset="0"/>
              </a:rPr>
              <a:t>REMINDER</a:t>
            </a:r>
          </a:p>
        </p:txBody>
      </p:sp>
    </p:spTree>
    <p:extLst>
      <p:ext uri="{BB962C8B-B14F-4D97-AF65-F5344CB8AC3E}">
        <p14:creationId xmlns:p14="http://schemas.microsoft.com/office/powerpoint/2010/main" val="256774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5" name="Content Placeholder 4"/>
          <p:cNvSpPr>
            <a:spLocks noGrp="1"/>
          </p:cNvSpPr>
          <p:nvPr>
            <p:ph idx="1"/>
          </p:nvPr>
        </p:nvSpPr>
        <p:spPr>
          <a:xfrm>
            <a:off x="609600" y="1066988"/>
            <a:ext cx="10972800" cy="5004203"/>
          </a:xfrm>
        </p:spPr>
        <p:txBody>
          <a:bodyPr/>
          <a:lstStyle/>
          <a:p>
            <a:pPr algn="just"/>
            <a:r>
              <a:rPr lang="en-US" sz="2800" dirty="0"/>
              <a:t>General Information</a:t>
            </a:r>
          </a:p>
          <a:p>
            <a:pPr algn="just"/>
            <a:r>
              <a:rPr lang="en-US" sz="2800" dirty="0"/>
              <a:t>Small, Minority, Women and Veteran-Owned Business (SMWVB Requirements)</a:t>
            </a:r>
          </a:p>
          <a:p>
            <a:pPr algn="just"/>
            <a:r>
              <a:rPr lang="en-US" sz="2800" dirty="0"/>
              <a:t> Vendor Registration</a:t>
            </a:r>
          </a:p>
          <a:p>
            <a:pPr algn="just"/>
            <a:r>
              <a:rPr lang="en-US" sz="2800" dirty="0"/>
              <a:t>Bid Packet Preparation</a:t>
            </a:r>
          </a:p>
          <a:p>
            <a:pPr algn="just"/>
            <a:r>
              <a:rPr lang="en-US" sz="2800" dirty="0"/>
              <a:t>Contract Requirements</a:t>
            </a:r>
          </a:p>
          <a:p>
            <a:pPr algn="just"/>
            <a:r>
              <a:rPr lang="en-US" sz="2800" dirty="0"/>
              <a:t>Addendums </a:t>
            </a:r>
          </a:p>
          <a:p>
            <a:pPr algn="just"/>
            <a:r>
              <a:rPr lang="en-US" sz="2800" dirty="0"/>
              <a:t>Bid Opening Dates/Time</a:t>
            </a:r>
          </a:p>
          <a:p>
            <a:pPr algn="just"/>
            <a:r>
              <a:rPr lang="en-US" sz="2800" dirty="0"/>
              <a:t>Technical Information</a:t>
            </a:r>
          </a:p>
          <a:p>
            <a:endParaRPr lang="en-US" sz="3000" dirty="0"/>
          </a:p>
        </p:txBody>
      </p:sp>
    </p:spTree>
    <p:extLst>
      <p:ext uri="{BB962C8B-B14F-4D97-AF65-F5344CB8AC3E}">
        <p14:creationId xmlns:p14="http://schemas.microsoft.com/office/powerpoint/2010/main" val="216243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2567"/>
            <a:ext cx="11389896" cy="675389"/>
          </a:xfrm>
        </p:spPr>
        <p:txBody>
          <a:bodyPr/>
          <a:lstStyle/>
          <a:p>
            <a:r>
              <a:rPr lang="en-US" dirty="0"/>
              <a:t>General Information</a:t>
            </a:r>
          </a:p>
        </p:txBody>
      </p:sp>
      <p:graphicFrame>
        <p:nvGraphicFramePr>
          <p:cNvPr id="4" name="Diagram 3"/>
          <p:cNvGraphicFramePr/>
          <p:nvPr>
            <p:extLst>
              <p:ext uri="{D42A27DB-BD31-4B8C-83A1-F6EECF244321}">
                <p14:modId xmlns:p14="http://schemas.microsoft.com/office/powerpoint/2010/main" val="2501942652"/>
              </p:ext>
            </p:extLst>
          </p:nvPr>
        </p:nvGraphicFramePr>
        <p:xfrm>
          <a:off x="809104" y="1338349"/>
          <a:ext cx="10039005" cy="4359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930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Aspirational SMWB Goal</a:t>
            </a:r>
          </a:p>
        </p:txBody>
      </p:sp>
      <p:graphicFrame>
        <p:nvGraphicFramePr>
          <p:cNvPr id="3" name="Content Placeholder 2"/>
          <p:cNvGraphicFramePr>
            <a:graphicFrameLocks noGrp="1"/>
          </p:cNvGraphicFramePr>
          <p:nvPr>
            <p:ph idx="1"/>
          </p:nvPr>
        </p:nvGraphicFramePr>
        <p:xfrm>
          <a:off x="609599" y="1918807"/>
          <a:ext cx="10972800" cy="1892863"/>
        </p:xfrm>
        <a:graphic>
          <a:graphicData uri="http://schemas.openxmlformats.org/drawingml/2006/table">
            <a:tbl>
              <a:tblPr firstRow="1" bandRow="1">
                <a:tableStyleId>{D7AC3CCA-C797-4891-BE02-D94E43425B78}</a:tableStyleId>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704143">
                <a:tc>
                  <a:txBody>
                    <a:bodyPr/>
                    <a:lstStyle/>
                    <a:p>
                      <a:pPr algn="ctr"/>
                      <a:r>
                        <a:rPr lang="en-US" sz="3600" dirty="0">
                          <a:solidFill>
                            <a:schemeClr val="tx1">
                              <a:lumMod val="65000"/>
                              <a:lumOff val="35000"/>
                            </a:schemeClr>
                          </a:solidFill>
                        </a:rPr>
                        <a:t>Industry</a:t>
                      </a:r>
                    </a:p>
                  </a:txBody>
                  <a:tcPr/>
                </a:tc>
                <a:tc>
                  <a:txBody>
                    <a:bodyPr/>
                    <a:lstStyle/>
                    <a:p>
                      <a:pPr algn="ctr"/>
                      <a:r>
                        <a:rPr lang="en-US" sz="3600" dirty="0">
                          <a:solidFill>
                            <a:schemeClr val="tx1">
                              <a:lumMod val="65000"/>
                              <a:lumOff val="35000"/>
                            </a:schemeClr>
                          </a:solidFill>
                        </a:rPr>
                        <a:t>Aspirational</a:t>
                      </a:r>
                      <a:r>
                        <a:rPr lang="en-US" sz="3600" baseline="0" dirty="0">
                          <a:solidFill>
                            <a:schemeClr val="tx1">
                              <a:lumMod val="65000"/>
                              <a:lumOff val="35000"/>
                            </a:schemeClr>
                          </a:solidFill>
                        </a:rPr>
                        <a:t> </a:t>
                      </a:r>
                      <a:r>
                        <a:rPr lang="en-US" sz="3600" dirty="0">
                          <a:solidFill>
                            <a:schemeClr val="tx1">
                              <a:lumMod val="65000"/>
                              <a:lumOff val="35000"/>
                            </a:schemeClr>
                          </a:solidFill>
                        </a:rPr>
                        <a:t>SMWB Goal</a:t>
                      </a:r>
                    </a:p>
                  </a:txBody>
                  <a:tcPr/>
                </a:tc>
                <a:extLst>
                  <a:ext uri="{0D108BD9-81ED-4DB2-BD59-A6C34878D82A}">
                    <a16:rowId xmlns:a16="http://schemas.microsoft.com/office/drawing/2014/main" val="10000"/>
                  </a:ext>
                </a:extLst>
              </a:tr>
              <a:tr h="704143">
                <a:tc>
                  <a:txBody>
                    <a:bodyPr/>
                    <a:lstStyle/>
                    <a:p>
                      <a:pPr algn="ctr"/>
                      <a:r>
                        <a:rPr lang="en-US" sz="3600" dirty="0">
                          <a:solidFill>
                            <a:schemeClr val="tx1">
                              <a:lumMod val="65000"/>
                              <a:lumOff val="35000"/>
                            </a:schemeClr>
                          </a:solidFill>
                        </a:rPr>
                        <a:t>Construction</a:t>
                      </a:r>
                    </a:p>
                  </a:txBody>
                  <a:tcPr/>
                </a:tc>
                <a:tc>
                  <a:txBody>
                    <a:bodyPr/>
                    <a:lstStyle/>
                    <a:p>
                      <a:pPr algn="ctr"/>
                      <a:r>
                        <a:rPr lang="en-US" sz="3600" dirty="0">
                          <a:solidFill>
                            <a:schemeClr val="tx1">
                              <a:lumMod val="65000"/>
                              <a:lumOff val="35000"/>
                            </a:schemeClr>
                          </a:solidFill>
                        </a:rPr>
                        <a:t>20%</a:t>
                      </a:r>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609599" y="4333461"/>
            <a:ext cx="10972800" cy="1446550"/>
          </a:xfrm>
          <a:prstGeom prst="rect">
            <a:avLst/>
          </a:prstGeom>
          <a:noFill/>
        </p:spPr>
        <p:txBody>
          <a:bodyPr wrap="square" rtlCol="0">
            <a:spAutoFit/>
          </a:bodyPr>
          <a:lstStyle/>
          <a:p>
            <a:pPr algn="ctr">
              <a:buNone/>
            </a:pPr>
            <a:r>
              <a:rPr lang="en-US" dirty="0">
                <a:solidFill>
                  <a:schemeClr val="tx1">
                    <a:lumMod val="65000"/>
                    <a:lumOff val="35000"/>
                  </a:schemeClr>
                </a:solidFill>
                <a:latin typeface="Gill Sans MT" panose="020B0502020104020203" pitchFamily="34" charset="0"/>
              </a:rPr>
              <a:t>The aspirational SMWB goal is 20% of your total bid price.</a:t>
            </a:r>
          </a:p>
        </p:txBody>
      </p:sp>
    </p:spTree>
    <p:extLst>
      <p:ext uri="{BB962C8B-B14F-4D97-AF65-F5344CB8AC3E}">
        <p14:creationId xmlns:p14="http://schemas.microsoft.com/office/powerpoint/2010/main" val="1055781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Accepted SMWVB Certification Agency</a:t>
            </a:r>
          </a:p>
        </p:txBody>
      </p:sp>
      <p:sp>
        <p:nvSpPr>
          <p:cNvPr id="5" name="Content Placeholder 4"/>
          <p:cNvSpPr>
            <a:spLocks noGrp="1"/>
          </p:cNvSpPr>
          <p:nvPr>
            <p:ph idx="1"/>
          </p:nvPr>
        </p:nvSpPr>
        <p:spPr>
          <a:xfrm>
            <a:off x="297713" y="950027"/>
            <a:ext cx="11701782" cy="5011295"/>
          </a:xfrm>
        </p:spPr>
        <p:txBody>
          <a:bodyPr/>
          <a:lstStyle/>
          <a:p>
            <a:r>
              <a:rPr lang="en-US" sz="3600" b="1" dirty="0"/>
              <a:t>South Central Texas Regional Certification Agency</a:t>
            </a:r>
            <a:endParaRPr lang="en-US" dirty="0"/>
          </a:p>
          <a:p>
            <a:pPr lvl="1">
              <a:buFont typeface="Wingdings" panose="05000000000000000000" pitchFamily="2" charset="2"/>
              <a:buChar char="Ø"/>
            </a:pPr>
            <a:r>
              <a:rPr lang="en-US" dirty="0"/>
              <a:t>MBE, WBE, SBE (Includes “HUB” Program)</a:t>
            </a:r>
          </a:p>
          <a:p>
            <a:pPr marL="0" indent="0" algn="ctr">
              <a:buNone/>
            </a:pPr>
            <a:endParaRPr lang="en-US" dirty="0"/>
          </a:p>
          <a:p>
            <a:pPr marL="0" indent="0">
              <a:buNone/>
            </a:pPr>
            <a:r>
              <a:rPr lang="en-US" u="sng" dirty="0"/>
              <a:t>Minimum Qualifications for SMWVB recognition:</a:t>
            </a:r>
          </a:p>
          <a:p>
            <a:r>
              <a:rPr lang="en-US" b="1" dirty="0"/>
              <a:t>SBE</a:t>
            </a:r>
            <a:r>
              <a:rPr lang="en-US" dirty="0"/>
              <a:t>-Certified (even MBEs and WBEs)</a:t>
            </a:r>
          </a:p>
          <a:p>
            <a:r>
              <a:rPr lang="en-US" sz="4800" b="1" dirty="0"/>
              <a:t>Local office or local equipment yard</a:t>
            </a:r>
          </a:p>
          <a:p>
            <a:endParaRPr lang="en-US" dirty="0"/>
          </a:p>
        </p:txBody>
      </p:sp>
    </p:spTree>
    <p:extLst>
      <p:ext uri="{BB962C8B-B14F-4D97-AF65-F5344CB8AC3E}">
        <p14:creationId xmlns:p14="http://schemas.microsoft.com/office/powerpoint/2010/main" val="269858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rPr>
              <a:t>Good Faith Effort Plan (GFEP) FAQs</a:t>
            </a:r>
            <a:br>
              <a:rPr lang="en-US" dirty="0"/>
            </a:br>
            <a:endParaRPr lang="en-US" dirty="0"/>
          </a:p>
        </p:txBody>
      </p:sp>
      <p:sp>
        <p:nvSpPr>
          <p:cNvPr id="4" name="Content Placeholder 4"/>
          <p:cNvSpPr txBox="1">
            <a:spLocks noGrp="1"/>
          </p:cNvSpPr>
          <p:nvPr>
            <p:ph idx="1"/>
          </p:nvPr>
        </p:nvSpPr>
        <p:spPr>
          <a:xfrm>
            <a:off x="304800" y="834443"/>
            <a:ext cx="11694695" cy="5355312"/>
          </a:xfrm>
          <a:prstGeom prst="rect">
            <a:avLst/>
          </a:prstGeom>
          <a:noFill/>
        </p:spPr>
        <p:txBody>
          <a:bodyPr wrap="square" rtlCol="0">
            <a:spAutoFit/>
          </a:bodyPr>
          <a:lstStyle/>
          <a:p>
            <a:pPr marL="0" lvl="0" indent="-396875">
              <a:spcBef>
                <a:spcPts val="0"/>
              </a:spcBef>
            </a:pPr>
            <a:r>
              <a:rPr lang="en-US" sz="1800" b="1" dirty="0">
                <a:solidFill>
                  <a:prstClr val="black">
                    <a:lumMod val="65000"/>
                    <a:lumOff val="35000"/>
                  </a:prstClr>
                </a:solidFill>
              </a:rPr>
              <a:t>Q: Is the 20% SMWB goal mandatory?</a:t>
            </a:r>
          </a:p>
          <a:p>
            <a:pPr marL="738188" lvl="0">
              <a:spcBef>
                <a:spcPts val="0"/>
              </a:spcBef>
              <a:buNone/>
            </a:pPr>
            <a:r>
              <a:rPr lang="en-US" sz="1800" dirty="0">
                <a:solidFill>
                  <a:prstClr val="black">
                    <a:lumMod val="65000"/>
                    <a:lumOff val="35000"/>
                  </a:prstClr>
                </a:solidFill>
              </a:rPr>
              <a:t>A:  No, but we ask prime contractors to do their best with good faith outreach efforts. If the goal is not met, proof of outreach efforts is required with the submittal.</a:t>
            </a:r>
          </a:p>
          <a:p>
            <a:pPr lvl="0">
              <a:spcBef>
                <a:spcPts val="0"/>
              </a:spcBef>
              <a:buNone/>
            </a:pPr>
            <a:endParaRPr lang="en-US" sz="1800" dirty="0">
              <a:solidFill>
                <a:prstClr val="black">
                  <a:lumMod val="65000"/>
                  <a:lumOff val="35000"/>
                </a:prstClr>
              </a:solidFill>
            </a:endParaRPr>
          </a:p>
          <a:p>
            <a:pPr marL="0" lvl="0" indent="-396875">
              <a:spcBef>
                <a:spcPts val="0"/>
              </a:spcBef>
            </a:pPr>
            <a:r>
              <a:rPr lang="en-US" sz="1800" b="1" dirty="0">
                <a:solidFill>
                  <a:prstClr val="black">
                    <a:lumMod val="65000"/>
                    <a:lumOff val="35000"/>
                  </a:prstClr>
                </a:solidFill>
              </a:rPr>
              <a:t>Q: What if I am having trouble finding SMWB subcontractors?</a:t>
            </a:r>
          </a:p>
          <a:p>
            <a:pPr marL="738188" lvl="0">
              <a:spcBef>
                <a:spcPts val="0"/>
              </a:spcBef>
              <a:buNone/>
            </a:pPr>
            <a:r>
              <a:rPr lang="en-US" sz="1800" dirty="0">
                <a:solidFill>
                  <a:prstClr val="black">
                    <a:lumMod val="65000"/>
                    <a:lumOff val="35000"/>
                  </a:prstClr>
                </a:solidFill>
              </a:rPr>
              <a:t>A:  Please email the SMWVB Program Manager with the scopes of work you are seeking.  You will receive lists of local SMWVB-certified firms to contact.</a:t>
            </a:r>
          </a:p>
          <a:p>
            <a:pPr marL="738188" lvl="0">
              <a:spcBef>
                <a:spcPts val="0"/>
              </a:spcBef>
              <a:buNone/>
            </a:pPr>
            <a:endParaRPr lang="en-US" sz="1800" dirty="0">
              <a:solidFill>
                <a:prstClr val="black">
                  <a:lumMod val="65000"/>
                  <a:lumOff val="35000"/>
                </a:prstClr>
              </a:solidFill>
            </a:endParaRPr>
          </a:p>
          <a:p>
            <a:pPr marL="0" lvl="0" indent="395288">
              <a:spcBef>
                <a:spcPts val="0"/>
              </a:spcBef>
              <a:tabLst>
                <a:tab pos="627063" algn="l"/>
              </a:tabLst>
            </a:pPr>
            <a:r>
              <a:rPr lang="en-US" sz="1800" b="1" dirty="0">
                <a:solidFill>
                  <a:prstClr val="black">
                    <a:lumMod val="65000"/>
                    <a:lumOff val="35000"/>
                  </a:prstClr>
                </a:solidFill>
              </a:rPr>
              <a:t>Q: What if my business is SMWB-certified? Do I need to find SMWB subs?</a:t>
            </a:r>
          </a:p>
          <a:p>
            <a:pPr marL="738188" lvl="0">
              <a:spcBef>
                <a:spcPts val="0"/>
              </a:spcBef>
              <a:buNone/>
            </a:pPr>
            <a:r>
              <a:rPr lang="en-US" sz="1800" dirty="0">
                <a:solidFill>
                  <a:prstClr val="black">
                    <a:lumMod val="65000"/>
                    <a:lumOff val="35000"/>
                  </a:prstClr>
                </a:solidFill>
              </a:rPr>
              <a:t>A:  If your firm is SMWVB-certified, you will most likely meet the goal. However, the GFEP is a required document, and a good faith outreach effort is still necessary.</a:t>
            </a:r>
          </a:p>
          <a:p>
            <a:pPr marL="738188" lvl="0">
              <a:spcBef>
                <a:spcPts val="0"/>
              </a:spcBef>
              <a:buNone/>
            </a:pPr>
            <a:endParaRPr lang="en-US" sz="1800" dirty="0">
              <a:solidFill>
                <a:prstClr val="black">
                  <a:lumMod val="65000"/>
                  <a:lumOff val="35000"/>
                </a:prstClr>
              </a:solidFill>
            </a:endParaRPr>
          </a:p>
          <a:p>
            <a:pPr>
              <a:spcBef>
                <a:spcPts val="0"/>
              </a:spcBef>
            </a:pPr>
            <a:r>
              <a:rPr lang="en-US" sz="1800" b="1" dirty="0"/>
              <a:t> Q: Do I need to include all my subcontractors in the GFEP or just those that qualify towards the   </a:t>
            </a:r>
          </a:p>
          <a:p>
            <a:pPr marL="0" indent="0">
              <a:spcBef>
                <a:spcPts val="0"/>
              </a:spcBef>
              <a:buNone/>
            </a:pPr>
            <a:r>
              <a:rPr lang="en-US" sz="1800" b="1" dirty="0"/>
              <a:t>           SMWB goal?</a:t>
            </a:r>
          </a:p>
          <a:p>
            <a:pPr marL="0" indent="0">
              <a:spcBef>
                <a:spcPts val="0"/>
              </a:spcBef>
              <a:buNone/>
            </a:pPr>
            <a:r>
              <a:rPr lang="en-US" sz="1800" dirty="0"/>
              <a:t>       A:  All subcontractors need to be included in the GFEP, even those that may not count towards the SMWB goal. </a:t>
            </a:r>
          </a:p>
          <a:p>
            <a:pPr lvl="0">
              <a:spcBef>
                <a:spcPts val="0"/>
              </a:spcBef>
              <a:buNone/>
            </a:pPr>
            <a:endParaRPr lang="en-US" sz="1800" dirty="0">
              <a:solidFill>
                <a:prstClr val="black">
                  <a:lumMod val="65000"/>
                  <a:lumOff val="35000"/>
                </a:prstClr>
              </a:solidFill>
            </a:endParaRPr>
          </a:p>
          <a:p>
            <a:pPr marL="0" lvl="0" indent="395288">
              <a:spcBef>
                <a:spcPts val="0"/>
              </a:spcBef>
            </a:pPr>
            <a:r>
              <a:rPr lang="en-US" sz="1800" b="1" dirty="0">
                <a:solidFill>
                  <a:prstClr val="black">
                    <a:lumMod val="65000"/>
                    <a:lumOff val="35000"/>
                  </a:prstClr>
                </a:solidFill>
              </a:rPr>
              <a:t>Q: What if I have questions about the GFEP?</a:t>
            </a:r>
          </a:p>
          <a:p>
            <a:pPr marL="738188" lvl="0">
              <a:spcBef>
                <a:spcPts val="0"/>
              </a:spcBef>
              <a:buNone/>
              <a:tabLst>
                <a:tab pos="687388" algn="l"/>
              </a:tabLst>
            </a:pPr>
            <a:r>
              <a:rPr lang="en-US" sz="1800" dirty="0">
                <a:solidFill>
                  <a:prstClr val="black">
                    <a:lumMod val="65000"/>
                    <a:lumOff val="35000"/>
                  </a:prstClr>
                </a:solidFill>
              </a:rPr>
              <a:t> A: Please contact the SMWVB Program Manager at 210-233-3420, or at </a:t>
            </a:r>
            <a:r>
              <a:rPr lang="en-US" sz="1800" dirty="0">
                <a:solidFill>
                  <a:prstClr val="black">
                    <a:lumMod val="65000"/>
                    <a:lumOff val="35000"/>
                  </a:prstClr>
                </a:solidFill>
                <a:hlinkClick r:id="rId3"/>
              </a:rPr>
              <a:t>Marisol.Robles@saws.org</a:t>
            </a:r>
            <a:r>
              <a:rPr lang="en-US" sz="1800" dirty="0">
                <a:solidFill>
                  <a:prstClr val="black">
                    <a:lumMod val="65000"/>
                    <a:lumOff val="35000"/>
                  </a:prstClr>
                </a:solidFill>
              </a:rPr>
              <a:t> . GFEP questions can be asked at any time before the submittal is due.</a:t>
            </a:r>
          </a:p>
        </p:txBody>
      </p:sp>
    </p:spTree>
    <p:extLst>
      <p:ext uri="{BB962C8B-B14F-4D97-AF65-F5344CB8AC3E}">
        <p14:creationId xmlns:p14="http://schemas.microsoft.com/office/powerpoint/2010/main" val="680907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88515" y="2236678"/>
            <a:ext cx="7021646" cy="3862769"/>
          </a:xfrm>
          <a:prstGeom prst="rect">
            <a:avLst/>
          </a:prstGeom>
        </p:spPr>
      </p:pic>
      <p:sp>
        <p:nvSpPr>
          <p:cNvPr id="5" name="Title 3"/>
          <p:cNvSpPr>
            <a:spLocks noGrp="1"/>
          </p:cNvSpPr>
          <p:nvPr>
            <p:ph type="title"/>
          </p:nvPr>
        </p:nvSpPr>
        <p:spPr>
          <a:xfrm>
            <a:off x="170121" y="414670"/>
            <a:ext cx="11829374" cy="2182756"/>
          </a:xfrm>
        </p:spPr>
        <p:txBody>
          <a:bodyPr/>
          <a:lstStyle/>
          <a:p>
            <a:r>
              <a:rPr lang="en-US" sz="2800" dirty="0"/>
              <a:t>Post Award: Subcontractor Payment &amp; Utilization Reporting (S.P.U.R.) System</a:t>
            </a:r>
            <a:br>
              <a:rPr lang="en-US" sz="2800" dirty="0"/>
            </a:br>
            <a:r>
              <a:rPr lang="en-US" sz="2000" dirty="0"/>
              <a:t>1. Subcontractor &amp; Supplier Payment Tracking</a:t>
            </a:r>
            <a:br>
              <a:rPr lang="en-US" sz="2000" dirty="0"/>
            </a:br>
            <a:r>
              <a:rPr lang="en-US" sz="2000" dirty="0"/>
              <a:t>2. Subcontractor and Supplier Additions or Substitutions </a:t>
            </a:r>
            <a:br>
              <a:rPr lang="en-US" sz="2000" dirty="0"/>
            </a:br>
            <a:r>
              <a:rPr lang="en-US" sz="2000" dirty="0"/>
              <a:t>3. LCP Tracker  </a:t>
            </a:r>
            <a:br>
              <a:rPr lang="en-US" sz="2000" dirty="0"/>
            </a:br>
            <a:r>
              <a:rPr lang="en-US" sz="2000" dirty="0"/>
              <a:t>4. Must be Current and Accurate before Retainage is released</a:t>
            </a:r>
            <a:br>
              <a:rPr lang="en-US" sz="2000" dirty="0"/>
            </a:br>
            <a:r>
              <a:rPr lang="en-US" sz="2800" dirty="0">
                <a:hlinkClick r:id="rId3"/>
              </a:rPr>
              <a:t>https://saws.smwbe.com</a:t>
            </a:r>
            <a:r>
              <a:rPr lang="en-US" sz="2800" dirty="0"/>
              <a:t> </a:t>
            </a:r>
            <a:br>
              <a:rPr lang="en-US" sz="2000" dirty="0"/>
            </a:br>
            <a:br>
              <a:rPr lang="en-US" sz="2000" dirty="0"/>
            </a:br>
            <a:endParaRPr lang="en-US" sz="2800" dirty="0"/>
          </a:p>
        </p:txBody>
      </p:sp>
    </p:spTree>
    <p:extLst>
      <p:ext uri="{BB962C8B-B14F-4D97-AF65-F5344CB8AC3E}">
        <p14:creationId xmlns:p14="http://schemas.microsoft.com/office/powerpoint/2010/main" val="109789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alPPT_DRAFT1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OfficalPPT_DRAFT1A</Template>
  <TotalTime>20098</TotalTime>
  <Words>2099</Words>
  <Application>Microsoft Office PowerPoint</Application>
  <PresentationFormat>Widescreen</PresentationFormat>
  <Paragraphs>242</Paragraphs>
  <Slides>30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Arial Black</vt:lpstr>
      <vt:lpstr>Calibri</vt:lpstr>
      <vt:lpstr>Gill Sans MT</vt:lpstr>
      <vt:lpstr>Wingdings</vt:lpstr>
      <vt:lpstr>1_OfficalPPT_DRAFT1A</vt:lpstr>
      <vt:lpstr>1 title slide</vt:lpstr>
      <vt:lpstr>PowerPoint Presentation</vt:lpstr>
      <vt:lpstr>Oral Statements</vt:lpstr>
      <vt:lpstr>General Information</vt:lpstr>
      <vt:lpstr>Agenda</vt:lpstr>
      <vt:lpstr>General Information</vt:lpstr>
      <vt:lpstr>Aspirational SMWB Goal</vt:lpstr>
      <vt:lpstr>Accepted SMWVB Certification Agency</vt:lpstr>
      <vt:lpstr>Good Faith Effort Plan (GFEP) FAQs </vt:lpstr>
      <vt:lpstr>Post Award: Subcontractor Payment &amp; Utilization Reporting (S.P.U.R.) System 1. Subcontractor &amp; Supplier Payment Tracking 2. Subcontractor and Supplier Additions or Substitutions  3. LCP Tracker   4. Must be Current and Accurate before Retainage is released https://saws.smwbe.com   </vt:lpstr>
      <vt:lpstr>Contract Requirements</vt:lpstr>
      <vt:lpstr>Contract Requirements</vt:lpstr>
      <vt:lpstr>Bid Packet Preparation</vt:lpstr>
      <vt:lpstr>Addendum(s) </vt:lpstr>
      <vt:lpstr>Vendor Registration &amp; Notification (VRN)</vt:lpstr>
      <vt:lpstr>Bid Opening Dates/Times</vt:lpstr>
      <vt:lpstr>Project Background</vt:lpstr>
      <vt:lpstr>Contract Requirements</vt:lpstr>
      <vt:lpstr>Special Conditions</vt:lpstr>
      <vt:lpstr>Supplemental Conditions</vt:lpstr>
      <vt:lpstr>Special Provisions to Technical Specifications</vt:lpstr>
      <vt:lpstr>Special Provisions to Technical Specifications</vt:lpstr>
      <vt:lpstr>Project Details </vt:lpstr>
      <vt:lpstr>Project Details (cont.) </vt:lpstr>
      <vt:lpstr>Project Details (cont.) </vt:lpstr>
      <vt:lpstr>Project Details (cont.) </vt:lpstr>
      <vt:lpstr>Project Details (cont.) </vt:lpstr>
      <vt:lpstr>Project Details (cont.) </vt:lpstr>
      <vt:lpstr>Project Details (cont.) </vt:lpstr>
      <vt:lpstr>Key Dates</vt:lpstr>
      <vt:lpstr>Contact Information </vt:lpstr>
    </vt:vector>
  </TitlesOfParts>
  <Company>SAWS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probinson</dc:creator>
  <cp:lastModifiedBy>Ramos, Travis</cp:lastModifiedBy>
  <cp:revision>394</cp:revision>
  <cp:lastPrinted>2019-03-20T12:14:05Z</cp:lastPrinted>
  <dcterms:created xsi:type="dcterms:W3CDTF">2012-11-29T16:16:02Z</dcterms:created>
  <dcterms:modified xsi:type="dcterms:W3CDTF">2020-09-24T17:51:38Z</dcterms:modified>
</cp:coreProperties>
</file>